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 id="2147483730" r:id="rId5"/>
  </p:sldMasterIdLst>
  <p:notesMasterIdLst>
    <p:notesMasterId r:id="rId29"/>
  </p:notesMasterIdLst>
  <p:handoutMasterIdLst>
    <p:handoutMasterId r:id="rId30"/>
  </p:handoutMasterIdLst>
  <p:sldIdLst>
    <p:sldId id="288" r:id="rId6"/>
    <p:sldId id="300" r:id="rId7"/>
    <p:sldId id="261" r:id="rId8"/>
    <p:sldId id="260" r:id="rId9"/>
    <p:sldId id="269" r:id="rId10"/>
    <p:sldId id="266" r:id="rId11"/>
    <p:sldId id="267" r:id="rId12"/>
    <p:sldId id="270" r:id="rId13"/>
    <p:sldId id="289" r:id="rId14"/>
    <p:sldId id="287" r:id="rId15"/>
    <p:sldId id="406" r:id="rId16"/>
    <p:sldId id="291" r:id="rId17"/>
    <p:sldId id="280" r:id="rId18"/>
    <p:sldId id="292" r:id="rId19"/>
    <p:sldId id="400" r:id="rId20"/>
    <p:sldId id="399" r:id="rId21"/>
    <p:sldId id="281" r:id="rId22"/>
    <p:sldId id="283" r:id="rId23"/>
    <p:sldId id="297" r:id="rId24"/>
    <p:sldId id="294" r:id="rId25"/>
    <p:sldId id="402" r:id="rId26"/>
    <p:sldId id="404" r:id="rId27"/>
    <p:sldId id="398" r:id="rId28"/>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447">
          <p15:clr>
            <a:srgbClr val="A4A3A4"/>
          </p15:clr>
        </p15:guide>
        <p15:guide id="3" orient="horz" pos="3313">
          <p15:clr>
            <a:srgbClr val="A4A3A4"/>
          </p15:clr>
        </p15:guide>
        <p15:guide id="4" orient="horz" pos="1567">
          <p15:clr>
            <a:srgbClr val="A4A3A4"/>
          </p15:clr>
        </p15:guide>
        <p15:guide id="5" orient="horz" pos="1291">
          <p15:clr>
            <a:srgbClr val="A4A3A4"/>
          </p15:clr>
        </p15:guide>
        <p15:guide id="6" orient="horz" pos="3039">
          <p15:clr>
            <a:srgbClr val="A4A3A4"/>
          </p15:clr>
        </p15:guide>
        <p15:guide id="7" pos="3840">
          <p15:clr>
            <a:srgbClr val="A4A3A4"/>
          </p15:clr>
        </p15:guide>
        <p15:guide id="8" orient="horz" pos="756">
          <p15:clr>
            <a:srgbClr val="A4A3A4"/>
          </p15:clr>
        </p15:guide>
        <p15:guide id="9" orient="horz" pos="167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fan Eriksson" initials="SE" lastIdx="1" clrIdx="0"/>
  <p:cmAuthor id="2" name="Lothar Schumann" initials="LS" lastIdx="1" clrIdx="1">
    <p:extLst>
      <p:ext uri="{19B8F6BF-5375-455C-9EA6-DF929625EA0E}">
        <p15:presenceInfo xmlns:p15="http://schemas.microsoft.com/office/powerpoint/2012/main" userId="eb034e8347e25b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1418"/>
    <a:srgbClr val="FF0066"/>
    <a:srgbClr val="9933FF"/>
    <a:srgbClr val="212F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3" autoAdjust="0"/>
    <p:restoredTop sz="90356" autoAdjust="0"/>
  </p:normalViewPr>
  <p:slideViewPr>
    <p:cSldViewPr snapToGrid="0" snapToObjects="1">
      <p:cViewPr varScale="1">
        <p:scale>
          <a:sx n="87" d="100"/>
          <a:sy n="87" d="100"/>
        </p:scale>
        <p:origin x="523" y="67"/>
      </p:cViewPr>
      <p:guideLst>
        <p:guide orient="horz" pos="2160"/>
        <p:guide orient="horz" pos="1447"/>
        <p:guide orient="horz" pos="3313"/>
        <p:guide orient="horz" pos="1567"/>
        <p:guide orient="horz" pos="1291"/>
        <p:guide orient="horz" pos="3039"/>
        <p:guide pos="3840"/>
        <p:guide orient="horz" pos="756"/>
        <p:guide orient="horz" pos="167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showGuides="1">
      <p:cViewPr varScale="1">
        <p:scale>
          <a:sx n="98" d="100"/>
          <a:sy n="98" d="100"/>
        </p:scale>
        <p:origin x="-3564" y="-96"/>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Sheet1!$A$1</c:f>
              <c:strCache>
                <c:ptCount val="1"/>
                <c:pt idx="0">
                  <c:v>Column1</c:v>
                </c:pt>
              </c:strCache>
            </c:strRef>
          </c:tx>
          <c:dLbls>
            <c:delete val="1"/>
          </c:dLbls>
          <c:val>
            <c:numRef>
              <c:f>Sheet1!$A$2:$A$3</c:f>
              <c:numCache>
                <c:formatCode>General</c:formatCode>
                <c:ptCount val="2"/>
                <c:pt idx="0">
                  <c:v>0.05</c:v>
                </c:pt>
                <c:pt idx="1">
                  <c:v>0.95</c:v>
                </c:pt>
              </c:numCache>
            </c:numRef>
          </c:val>
          <c:extLst>
            <c:ext xmlns:c16="http://schemas.microsoft.com/office/drawing/2014/chart" uri="{C3380CC4-5D6E-409C-BE32-E72D297353CC}">
              <c16:uniqueId val="{00000000-57AA-4564-8A5F-13D2E4BA550F}"/>
            </c:ext>
          </c:extLst>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rtl="0">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Lbls>
            <c:delete val="1"/>
          </c:dLbls>
          <c:cat>
            <c:strRef>
              <c:f>Sheet1!$A$2:$A$3</c:f>
              <c:strCache>
                <c:ptCount val="2"/>
                <c:pt idx="0">
                  <c:v>Hemma</c:v>
                </c:pt>
                <c:pt idx="1">
                  <c:v>Kontor</c:v>
                </c:pt>
              </c:strCache>
            </c:strRef>
          </c:cat>
          <c:val>
            <c:numRef>
              <c:f>Sheet1!$B$2:$B$3</c:f>
              <c:numCache>
                <c:formatCode>General</c:formatCode>
                <c:ptCount val="2"/>
                <c:pt idx="0">
                  <c:v>0.5</c:v>
                </c:pt>
                <c:pt idx="1">
                  <c:v>0.5</c:v>
                </c:pt>
              </c:numCache>
            </c:numRef>
          </c:val>
          <c:extLst>
            <c:ext xmlns:c16="http://schemas.microsoft.com/office/drawing/2014/chart" uri="{C3380CC4-5D6E-409C-BE32-E72D297353CC}">
              <c16:uniqueId val="{00000000-9692-4ED6-9BAC-5603229ACFDC}"/>
            </c:ext>
          </c:extLst>
        </c:ser>
        <c:dLbls>
          <c:showLegendKey val="0"/>
          <c:showVal val="0"/>
          <c:showCatName val="0"/>
          <c:showSerName val="0"/>
          <c:showPercent val="1"/>
          <c:showBubbleSize val="0"/>
          <c:showLeaderLines val="1"/>
        </c:dLbls>
        <c:firstSliceAng val="0"/>
      </c:pieChart>
    </c:plotArea>
    <c:plotVisOnly val="1"/>
    <c:dispBlanksAs val="gap"/>
    <c:showDLblsOverMax val="0"/>
  </c:chart>
  <c:txPr>
    <a:bodyPr/>
    <a:lstStyle/>
    <a:p>
      <a:pPr rtl="0">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cat>
            <c:strRef>
              <c:f>Sheet1!$A$2:$A$4</c:f>
              <c:strCache>
                <c:ptCount val="2"/>
                <c:pt idx="0">
                  <c:v>Hemma</c:v>
                </c:pt>
                <c:pt idx="1">
                  <c:v>Kontor</c:v>
                </c:pt>
              </c:strCache>
            </c:strRef>
          </c:cat>
          <c:val>
            <c:numRef>
              <c:f>Sheet1!$B$2:$B$4</c:f>
              <c:numCache>
                <c:formatCode>General</c:formatCode>
                <c:ptCount val="3"/>
                <c:pt idx="0">
                  <c:v>0.3</c:v>
                </c:pt>
                <c:pt idx="1">
                  <c:v>0.7</c:v>
                </c:pt>
              </c:numCache>
            </c:numRef>
          </c:val>
          <c:extLst>
            <c:ext xmlns:c16="http://schemas.microsoft.com/office/drawing/2014/chart" uri="{C3380CC4-5D6E-409C-BE32-E72D297353CC}">
              <c16:uniqueId val="{00000000-3CAA-4A35-B7A7-8B9DDE337E22}"/>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rtl="0">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4" y="0"/>
            <a:ext cx="2945659" cy="496332"/>
          </a:xfrm>
          <a:prstGeom prst="rect">
            <a:avLst/>
          </a:prstGeom>
        </p:spPr>
        <p:txBody>
          <a:bodyPr vert="horz" lIns="91440" tIns="45720" rIns="91440" bIns="45720" rtlCol="0"/>
          <a:lstStyle>
            <a:lvl1pPr algn="r">
              <a:defRPr sz="1200"/>
            </a:lvl1pPr>
          </a:lstStyle>
          <a:p>
            <a:fld id="{B156275C-5947-4442-A89D-A129A37F9657}" type="datetimeFigureOut">
              <a:rPr lang="en-US" smtClean="0"/>
              <a:t>11/30/2020</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4" y="9428583"/>
            <a:ext cx="2945659" cy="496332"/>
          </a:xfrm>
          <a:prstGeom prst="rect">
            <a:avLst/>
          </a:prstGeom>
        </p:spPr>
        <p:txBody>
          <a:bodyPr vert="horz" lIns="91440" tIns="45720" rIns="91440" bIns="45720" rtlCol="0" anchor="b"/>
          <a:lstStyle>
            <a:lvl1pPr algn="r">
              <a:defRPr sz="1200"/>
            </a:lvl1pPr>
          </a:lstStyle>
          <a:p>
            <a:fld id="{B80BAE52-00A7-4EA3-B4E7-0479C110E156}" type="slidenum">
              <a:rPr lang="en-US" smtClean="0"/>
              <a:t>‹#›</a:t>
            </a:fld>
            <a:endParaRPr lang="en-US"/>
          </a:p>
        </p:txBody>
      </p:sp>
    </p:spTree>
    <p:extLst>
      <p:ext uri="{BB962C8B-B14F-4D97-AF65-F5344CB8AC3E}">
        <p14:creationId xmlns:p14="http://schemas.microsoft.com/office/powerpoint/2010/main" val="22127657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15FDB640-8B72-4A9E-8092-8E810E92D48D}" type="datetimeFigureOut">
              <a:rPr lang="en-US" smtClean="0"/>
              <a:t>11/30/2020</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428583"/>
            <a:ext cx="2945659" cy="496332"/>
          </a:xfrm>
          <a:prstGeom prst="rect">
            <a:avLst/>
          </a:prstGeom>
        </p:spPr>
        <p:txBody>
          <a:bodyPr vert="horz" lIns="91440" tIns="45720" rIns="91440" bIns="45720" rtlCol="0" anchor="b"/>
          <a:lstStyle>
            <a:lvl1pPr algn="r">
              <a:defRPr sz="1200"/>
            </a:lvl1pPr>
          </a:lstStyle>
          <a:p>
            <a:fld id="{DA6F8A0A-2276-4221-AFE8-293724C1C49E}" type="slidenum">
              <a:rPr lang="en-US" smtClean="0"/>
              <a:t>‹#›</a:t>
            </a:fld>
            <a:endParaRPr lang="en-US"/>
          </a:p>
        </p:txBody>
      </p:sp>
    </p:spTree>
    <p:extLst>
      <p:ext uri="{BB962C8B-B14F-4D97-AF65-F5344CB8AC3E}">
        <p14:creationId xmlns:p14="http://schemas.microsoft.com/office/powerpoint/2010/main" val="1316439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displaylink.com/download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 b="0" i="0" u="none" baseline="0" dirty="0"/>
              <a:t>Die Pandemie hat die Hindernisse bei der Fernarbeit gesprengt. Massive Verhaltensänderung und offenere Haltung bei Geschäftsleitungen. In wenigen Monaten haben wir einen Schub bei der Digitalisierung erlebt, der sonst viele Jahre beansprucht hätte.</a:t>
            </a:r>
          </a:p>
          <a:p>
            <a:pPr algn="l" rtl="0"/>
            <a:r>
              <a:rPr lang="en" b="0" i="0" u="none" baseline="0" dirty="0"/>
              <a:t>Im besten Falle haben wir jetzt Sitzungstechnik, die reibungslos zu Hause und im Büro funktioniert.</a:t>
            </a:r>
            <a:endParaRPr lang="en" dirty="0"/>
          </a:p>
          <a:p>
            <a:endParaRPr lang="en"/>
          </a:p>
          <a:p>
            <a:endParaRPr lang="sv-SE" dirty="0"/>
          </a:p>
        </p:txBody>
      </p:sp>
      <p:sp>
        <p:nvSpPr>
          <p:cNvPr id="4" name="Platshållare för bildnummer 3"/>
          <p:cNvSpPr>
            <a:spLocks noGrp="1"/>
          </p:cNvSpPr>
          <p:nvPr>
            <p:ph type="sldNum" sz="quarter" idx="5"/>
          </p:nvPr>
        </p:nvSpPr>
        <p:spPr/>
        <p:txBody>
          <a:bodyPr/>
          <a:lstStyle/>
          <a:p>
            <a:fld id="{DA6F8A0A-2276-4221-AFE8-293724C1C49E}" type="slidenum">
              <a:rPr lang="en-US" smtClean="0"/>
              <a:t>2</a:t>
            </a:fld>
            <a:endParaRPr lang="en-US"/>
          </a:p>
        </p:txBody>
      </p:sp>
    </p:spTree>
    <p:extLst>
      <p:ext uri="{BB962C8B-B14F-4D97-AF65-F5344CB8AC3E}">
        <p14:creationId xmlns:p14="http://schemas.microsoft.com/office/powerpoint/2010/main" val="417408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10"/>
          </p:nvPr>
        </p:nvSpPr>
        <p:spPr/>
        <p:txBody>
          <a:bodyPr/>
          <a:lstStyle/>
          <a:p>
            <a:pPr algn="l" rtl="0"/>
            <a:fld id="{DA6F8A0A-2276-4221-AFE8-293724C1C49E}" type="slidenum">
              <a:rPr/>
              <a:t>17</a:t>
            </a:fld>
            <a:endParaRPr lang="en"/>
          </a:p>
        </p:txBody>
      </p:sp>
    </p:spTree>
    <p:extLst>
      <p:ext uri="{BB962C8B-B14F-4D97-AF65-F5344CB8AC3E}">
        <p14:creationId xmlns:p14="http://schemas.microsoft.com/office/powerpoint/2010/main" val="182142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The</a:t>
            </a:r>
            <a:r>
              <a:rPr lang="de-DE" baseline="0"/>
              <a:t> One Cable Connection is a very important and common feature i all of our new Video Kits.</a:t>
            </a:r>
            <a:r>
              <a:rPr lang="de-DE"/>
              <a:t> </a:t>
            </a:r>
            <a:r>
              <a:rPr lang="de-DE" baseline="0"/>
              <a:t>It supports the Bring Your Own Meeting behavior – that users bring their favorite collaboration app to the meeting room on their laptop.</a:t>
            </a:r>
          </a:p>
          <a:p>
            <a:endParaRPr lang="sv-SE" baseline="0" dirty="0"/>
          </a:p>
          <a:p>
            <a:r>
              <a:rPr lang="de-DE" baseline="0"/>
              <a:t>[talk about the setup and the excellent user experience that the hub enables]</a:t>
            </a:r>
          </a:p>
          <a:p>
            <a:endParaRPr lang="sv-SE" baseline="0" dirty="0"/>
          </a:p>
          <a:p>
            <a:r>
              <a:rPr lang="de-DE" baseline="0"/>
              <a:t>”Konftel OCC Hub ties everything into a convenient kit, meaning only one USB cable is needed to connect the camera, audio device and room display to the collaboration app in the laptop.”</a:t>
            </a:r>
          </a:p>
          <a:p>
            <a:endParaRPr lang="sv-SE" sz="1200" kern="1200" baseline="0" dirty="0">
              <a:solidFill>
                <a:schemeClr val="tx1"/>
              </a:solidFill>
              <a:effectLst/>
              <a:latin typeface="+mn-lt"/>
              <a:ea typeface="+mn-ea"/>
              <a:cs typeface="+mn-cs"/>
            </a:endParaRPr>
          </a:p>
          <a:p>
            <a:r>
              <a:rPr lang="de-DE" sz="1200">
                <a:solidFill>
                  <a:schemeClr val="tx1"/>
                </a:solidFill>
                <a:latin typeface="+mn-lt"/>
                <a:ea typeface="+mn-ea"/>
                <a:cs typeface="+mn-cs"/>
              </a:rPr>
              <a:t>All users have to do is to insert one USB cable into their computer</a:t>
            </a:r>
            <a:r>
              <a:rPr lang="de-DE" sz="1200" baseline="0">
                <a:solidFill>
                  <a:schemeClr val="tx1"/>
                </a:solidFill>
                <a:latin typeface="+mn-lt"/>
                <a:ea typeface="+mn-ea"/>
                <a:cs typeface="+mn-cs"/>
              </a:rPr>
              <a:t> before starting the meeting.</a:t>
            </a:r>
          </a:p>
          <a:p>
            <a:endParaRPr lang="en-US" sz="1200" kern="1200" baseline="0" dirty="0">
              <a:solidFill>
                <a:schemeClr val="tx1"/>
              </a:solidFill>
              <a:effectLst/>
              <a:latin typeface="+mn-lt"/>
              <a:ea typeface="+mn-ea"/>
              <a:cs typeface="+mn-cs"/>
            </a:endParaRPr>
          </a:p>
          <a:p>
            <a:r>
              <a:rPr lang="de-DE" sz="1200" baseline="0">
                <a:solidFill>
                  <a:schemeClr val="tx1"/>
                </a:solidFill>
                <a:latin typeface="+mn-lt"/>
                <a:ea typeface="+mn-ea"/>
                <a:cs typeface="+mn-cs"/>
              </a:rPr>
              <a:t>Note: There is always an option to connect HDMI separately if that is preferred by the customer </a:t>
            </a:r>
          </a:p>
          <a:p>
            <a:r>
              <a:rPr lang="de-DE" sz="1200" baseline="0">
                <a:solidFill>
                  <a:schemeClr val="tx1"/>
                </a:solidFill>
                <a:latin typeface="+mn-lt"/>
                <a:ea typeface="+mn-ea"/>
                <a:cs typeface="+mn-cs"/>
              </a:rPr>
              <a:t>(This use case does not require the Display Link software driver to be installed on the PC:</a:t>
            </a:r>
            <a:r>
              <a:rPr lang="de-DE" sz="1200">
                <a:solidFill>
                  <a:schemeClr val="tx1"/>
                </a:solidFill>
                <a:latin typeface="+mn-lt"/>
                <a:ea typeface="+mn-ea"/>
                <a:cs typeface="+mn-cs"/>
              </a:rPr>
              <a:t> </a:t>
            </a:r>
            <a:r>
              <a:rPr lang="de-DE" sz="1200" b="0" i="1">
                <a:solidFill>
                  <a:schemeClr val="tx1"/>
                </a:solidFill>
                <a:latin typeface="+mn-lt"/>
                <a:ea typeface="+mn-ea"/>
                <a:cs typeface="+mn-cs"/>
              </a:rPr>
              <a:t>* The Konftel OCC Hub uses DisplayLink, the driver for which is already on your computer if you have Windows 10 (1607) Anniversary Update or later. Drivers for other operating systems can be found here:</a:t>
            </a:r>
            <a:r>
              <a:rPr lang="de-DE" sz="1200">
                <a:solidFill>
                  <a:schemeClr val="tx1"/>
                </a:solidFill>
                <a:latin typeface="+mn-lt"/>
                <a:ea typeface="+mn-ea"/>
                <a:cs typeface="+mn-cs"/>
              </a:rPr>
              <a:t> </a:t>
            </a:r>
            <a:r>
              <a:rPr lang="de-DE" sz="1200" b="0" i="1">
                <a:solidFill>
                  <a:schemeClr val="tx1"/>
                </a:solidFill>
                <a:latin typeface="+mn-lt"/>
                <a:ea typeface="+mn-ea"/>
                <a:cs typeface="+mn-cs"/>
              </a:rPr>
              <a:t> </a:t>
            </a:r>
            <a:r>
              <a:rPr lang="de-DE" sz="1200" b="0" i="1" u="none" strike="noStrike">
                <a:solidFill>
                  <a:schemeClr val="tx1"/>
                </a:solidFill>
                <a:latin typeface="+mn-lt"/>
                <a:ea typeface="+mn-ea"/>
                <a:cs typeface="+mn-cs"/>
                <a:hlinkClick r:id="rId3"/>
              </a:rPr>
              <a:t>DisplayLink.</a:t>
            </a:r>
            <a:r>
              <a:rPr lang="de-DE" sz="1200" b="0" i="1" u="none" strike="noStrike">
                <a:solidFill>
                  <a:schemeClr val="tx1"/>
                </a:solidFill>
                <a:latin typeface="+mn-lt"/>
                <a:ea typeface="+mn-ea"/>
                <a:cs typeface="+mn-cs"/>
              </a:rPr>
              <a:t>)</a:t>
            </a:r>
            <a:r>
              <a:rPr lang="de-DE" sz="1200" baseline="0">
                <a:solidFill>
                  <a:schemeClr val="tx1"/>
                </a:solidFill>
                <a:latin typeface="+mn-lt"/>
                <a:ea typeface="+mn-ea"/>
                <a:cs typeface="+mn-cs"/>
              </a:rPr>
              <a:t>.</a:t>
            </a:r>
          </a:p>
        </p:txBody>
      </p:sp>
      <p:sp>
        <p:nvSpPr>
          <p:cNvPr id="4" name="Slide Number Placeholder 3"/>
          <p:cNvSpPr>
            <a:spLocks noGrp="1"/>
          </p:cNvSpPr>
          <p:nvPr>
            <p:ph type="sldNum" sz="quarter" idx="10"/>
          </p:nvPr>
        </p:nvSpPr>
        <p:spPr/>
        <p:txBody>
          <a:bodyPr/>
          <a:lstStyle/>
          <a:p>
            <a:pPr>
              <a:defRPr/>
            </a:pPr>
            <a:fld id="{DA6F8A0A-2276-4221-AFE8-293724C1C49E}"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2420423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we’ve come to the end of the presentation. So to conclude, a message talking about the global pandemic crisis: </a:t>
            </a:r>
            <a:r>
              <a:rPr lang="en-US" b="1" dirty="0"/>
              <a:t>We Need Collaboration. More Then Ever.</a:t>
            </a:r>
            <a:r>
              <a:rPr lang="sv-SE" b="1" dirty="0"/>
              <a:t> </a:t>
            </a:r>
          </a:p>
          <a:p>
            <a:r>
              <a:rPr lang="sv-SE" dirty="0" err="1"/>
              <a:t>Collaboration</a:t>
            </a:r>
            <a:r>
              <a:rPr lang="sv-SE" dirty="0"/>
              <a:t> is the </a:t>
            </a:r>
            <a:r>
              <a:rPr lang="sv-SE" dirty="0" err="1"/>
              <a:t>only</a:t>
            </a:r>
            <a:r>
              <a:rPr lang="sv-SE" dirty="0"/>
              <a:t> </a:t>
            </a:r>
            <a:r>
              <a:rPr lang="sv-SE" dirty="0" err="1"/>
              <a:t>way</a:t>
            </a:r>
            <a:r>
              <a:rPr lang="sv-SE" dirty="0"/>
              <a:t> to face the </a:t>
            </a:r>
            <a:r>
              <a:rPr lang="sv-SE" dirty="0" err="1"/>
              <a:t>huge</a:t>
            </a:r>
            <a:r>
              <a:rPr lang="sv-SE" dirty="0"/>
              <a:t> </a:t>
            </a:r>
            <a:r>
              <a:rPr lang="sv-SE" dirty="0" err="1"/>
              <a:t>challenges</a:t>
            </a:r>
            <a:r>
              <a:rPr lang="sv-SE" dirty="0"/>
              <a:t> </a:t>
            </a:r>
            <a:r>
              <a:rPr lang="sv-SE" dirty="0" err="1"/>
              <a:t>we’re</a:t>
            </a:r>
            <a:r>
              <a:rPr lang="sv-SE" dirty="0"/>
              <a:t> </a:t>
            </a:r>
            <a:r>
              <a:rPr lang="sv-SE" dirty="0" err="1"/>
              <a:t>facing</a:t>
            </a:r>
            <a:r>
              <a:rPr lang="sv-SE" dirty="0"/>
              <a:t>. And for </a:t>
            </a:r>
            <a:r>
              <a:rPr lang="sv-SE" dirty="0" err="1"/>
              <a:t>that</a:t>
            </a:r>
            <a:r>
              <a:rPr lang="sv-SE" dirty="0"/>
              <a:t> </a:t>
            </a:r>
            <a:r>
              <a:rPr lang="sv-SE" dirty="0" err="1"/>
              <a:t>we</a:t>
            </a:r>
            <a:r>
              <a:rPr lang="sv-SE" dirty="0"/>
              <a:t> </a:t>
            </a:r>
            <a:r>
              <a:rPr lang="sv-SE" dirty="0" err="1"/>
              <a:t>need</a:t>
            </a:r>
            <a:r>
              <a:rPr lang="sv-SE" dirty="0"/>
              <a:t> to </a:t>
            </a:r>
            <a:r>
              <a:rPr lang="sv-SE" dirty="0" err="1"/>
              <a:t>meet</a:t>
            </a:r>
            <a:r>
              <a:rPr lang="sv-SE" dirty="0"/>
              <a:t>, to </a:t>
            </a:r>
            <a:r>
              <a:rPr lang="sv-SE" dirty="0" err="1"/>
              <a:t>discuss</a:t>
            </a:r>
            <a:r>
              <a:rPr lang="sv-SE" dirty="0"/>
              <a:t> and </a:t>
            </a:r>
            <a:r>
              <a:rPr lang="sv-SE" dirty="0" err="1"/>
              <a:t>decide</a:t>
            </a:r>
            <a:r>
              <a:rPr lang="sv-SE" dirty="0"/>
              <a:t>, to </a:t>
            </a:r>
            <a:r>
              <a:rPr lang="sv-SE" dirty="0" err="1"/>
              <a:t>create</a:t>
            </a:r>
            <a:r>
              <a:rPr lang="sv-SE" dirty="0"/>
              <a:t> </a:t>
            </a:r>
            <a:r>
              <a:rPr lang="sv-SE" dirty="0" err="1"/>
              <a:t>our</a:t>
            </a:r>
            <a:r>
              <a:rPr lang="sv-SE" dirty="0"/>
              <a:t> </a:t>
            </a:r>
            <a:r>
              <a:rPr lang="sv-SE" dirty="0" err="1"/>
              <a:t>future</a:t>
            </a:r>
            <a:r>
              <a:rPr lang="sv-SE" dirty="0"/>
              <a:t> </a:t>
            </a:r>
            <a:r>
              <a:rPr lang="sv-SE" dirty="0" err="1"/>
              <a:t>together</a:t>
            </a:r>
            <a:r>
              <a:rPr lang="sv-SE" dirty="0"/>
              <a:t>. In </a:t>
            </a:r>
            <a:r>
              <a:rPr lang="sv-SE" dirty="0" err="1"/>
              <a:t>most</a:t>
            </a:r>
            <a:r>
              <a:rPr lang="sv-SE" dirty="0"/>
              <a:t> </a:t>
            </a:r>
            <a:r>
              <a:rPr lang="sv-SE" dirty="0" err="1"/>
              <a:t>cases</a:t>
            </a:r>
            <a:r>
              <a:rPr lang="sv-SE" dirty="0"/>
              <a:t> </a:t>
            </a:r>
            <a:r>
              <a:rPr lang="sv-SE" dirty="0" err="1"/>
              <a:t>we</a:t>
            </a:r>
            <a:r>
              <a:rPr lang="sv-SE" dirty="0"/>
              <a:t> </a:t>
            </a:r>
            <a:r>
              <a:rPr lang="sv-SE" dirty="0" err="1"/>
              <a:t>need</a:t>
            </a:r>
            <a:r>
              <a:rPr lang="sv-SE" dirty="0"/>
              <a:t> to do it </a:t>
            </a:r>
            <a:r>
              <a:rPr lang="sv-SE" dirty="0" err="1"/>
              <a:t>while</a:t>
            </a:r>
            <a:r>
              <a:rPr lang="sv-SE" dirty="0"/>
              <a:t> </a:t>
            </a:r>
            <a:r>
              <a:rPr lang="sv-SE" dirty="0" err="1"/>
              <a:t>mainting</a:t>
            </a:r>
            <a:r>
              <a:rPr lang="sv-SE" dirty="0"/>
              <a:t> the </a:t>
            </a:r>
            <a:r>
              <a:rPr lang="sv-SE" dirty="0" err="1"/>
              <a:t>physical</a:t>
            </a:r>
            <a:r>
              <a:rPr lang="sv-SE" dirty="0"/>
              <a:t> </a:t>
            </a:r>
            <a:r>
              <a:rPr lang="sv-SE" dirty="0" err="1"/>
              <a:t>distance</a:t>
            </a:r>
            <a:r>
              <a:rPr lang="sv-SE" dirty="0"/>
              <a:t>, in </a:t>
            </a:r>
            <a:r>
              <a:rPr lang="sv-SE" dirty="0" err="1"/>
              <a:t>safe</a:t>
            </a:r>
            <a:r>
              <a:rPr lang="sv-SE" dirty="0"/>
              <a:t> meetings.</a:t>
            </a:r>
          </a:p>
          <a:p>
            <a:endParaRPr lang="sv-SE" dirty="0"/>
          </a:p>
          <a:p>
            <a:r>
              <a:rPr lang="sv-SE" dirty="0" err="1"/>
              <a:t>I’m</a:t>
            </a:r>
            <a:r>
              <a:rPr lang="sv-SE" dirty="0"/>
              <a:t> happy to </a:t>
            </a:r>
            <a:r>
              <a:rPr lang="sv-SE" dirty="0" err="1"/>
              <a:t>take</a:t>
            </a:r>
            <a:r>
              <a:rPr lang="sv-SE" dirty="0"/>
              <a:t> </a:t>
            </a:r>
            <a:r>
              <a:rPr lang="sv-SE" dirty="0" err="1"/>
              <a:t>any</a:t>
            </a:r>
            <a:r>
              <a:rPr lang="sv-SE" dirty="0"/>
              <a:t> </a:t>
            </a:r>
            <a:r>
              <a:rPr lang="sv-SE" b="1" dirty="0" err="1"/>
              <a:t>questions</a:t>
            </a:r>
            <a:r>
              <a:rPr lang="sv-SE" dirty="0"/>
              <a:t> </a:t>
            </a:r>
            <a:r>
              <a:rPr lang="sv-SE" dirty="0" err="1"/>
              <a:t>you</a:t>
            </a:r>
            <a:r>
              <a:rPr lang="sv-SE" dirty="0"/>
              <a:t> </a:t>
            </a:r>
            <a:r>
              <a:rPr lang="sv-SE" dirty="0" err="1"/>
              <a:t>might</a:t>
            </a:r>
            <a:r>
              <a:rPr lang="sv-SE" dirty="0"/>
              <a:t> </a:t>
            </a:r>
            <a:r>
              <a:rPr lang="sv-SE" dirty="0" err="1"/>
              <a:t>have</a:t>
            </a:r>
            <a:r>
              <a:rPr lang="sv-SE" dirty="0"/>
              <a:t>!</a:t>
            </a:r>
            <a:endParaRPr lang="en-US" dirty="0"/>
          </a:p>
        </p:txBody>
      </p:sp>
      <p:sp>
        <p:nvSpPr>
          <p:cNvPr id="4" name="Slide Number Placeholder 3"/>
          <p:cNvSpPr>
            <a:spLocks noGrp="1"/>
          </p:cNvSpPr>
          <p:nvPr>
            <p:ph type="sldNum" sz="quarter" idx="5"/>
          </p:nvPr>
        </p:nvSpPr>
        <p:spPr/>
        <p:txBody>
          <a:bodyPr/>
          <a:lstStyle/>
          <a:p>
            <a:fld id="{DA6F8A0A-2276-4221-AFE8-293724C1C49E}" type="slidenum">
              <a:rPr lang="en-US" smtClean="0"/>
              <a:t>23</a:t>
            </a:fld>
            <a:endParaRPr lang="en-US"/>
          </a:p>
        </p:txBody>
      </p:sp>
    </p:spTree>
    <p:extLst>
      <p:ext uri="{BB962C8B-B14F-4D97-AF65-F5344CB8AC3E}">
        <p14:creationId xmlns:p14="http://schemas.microsoft.com/office/powerpoint/2010/main" val="1590806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 dirty="0"/>
          </a:p>
          <a:p>
            <a:endParaRPr lang="en" dirty="0"/>
          </a:p>
          <a:p>
            <a:endParaRPr lang="en" dirty="0"/>
          </a:p>
        </p:txBody>
      </p:sp>
      <p:sp>
        <p:nvSpPr>
          <p:cNvPr id="4" name="Slide Number Placeholder 3"/>
          <p:cNvSpPr>
            <a:spLocks noGrp="1"/>
          </p:cNvSpPr>
          <p:nvPr>
            <p:ph type="sldNum" sz="quarter" idx="10"/>
          </p:nvPr>
        </p:nvSpPr>
        <p:spPr/>
        <p:txBody>
          <a:bodyPr/>
          <a:lstStyle/>
          <a:p>
            <a:pPr algn="l" rtl="0"/>
            <a:fld id="{DA6F8A0A-2276-4221-AFE8-293724C1C49E}" type="slidenum">
              <a:rPr/>
              <a:t>3</a:t>
            </a:fld>
            <a:endParaRPr lang="en"/>
          </a:p>
        </p:txBody>
      </p:sp>
    </p:spTree>
    <p:extLst>
      <p:ext uri="{BB962C8B-B14F-4D97-AF65-F5344CB8AC3E}">
        <p14:creationId xmlns:p14="http://schemas.microsoft.com/office/powerpoint/2010/main" val="2573170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 b="0" i="0" u="none" baseline="0"/>
              <a:t>Die Pandemie hat die Hindernisse bei der Fernarbeit gesprengt. Massive Verhaltensänderung und offenere Haltung bei Geschäftsleitungen.</a:t>
            </a:r>
            <a:endParaRPr lang="en" dirty="0"/>
          </a:p>
          <a:p>
            <a:pPr marL="0" marR="0" indent="0" algn="l" defTabSz="914400" rtl="0" eaLnBrk="1" fontAlgn="auto" latinLnBrk="0" hangingPunct="1">
              <a:lnSpc>
                <a:spcPct val="100000"/>
              </a:lnSpc>
              <a:spcBef>
                <a:spcPts val="0"/>
              </a:spcBef>
              <a:spcAft>
                <a:spcPts val="0"/>
              </a:spcAft>
              <a:buClrTx/>
              <a:buSzTx/>
              <a:buFontTx/>
              <a:buNone/>
              <a:tabLst/>
              <a:defRPr/>
            </a:pPr>
            <a:r>
              <a:rPr lang="en" sz="1200" b="1" i="0" u="none" baseline="0"/>
              <a:t>6 Mal</a:t>
            </a:r>
            <a:r>
              <a:rPr lang="en" sz="1200" b="0" i="0" u="none" baseline="0"/>
              <a:t> mehr Menschen, die nach der Pandemie aus der Ferne arbeiten, erzeugen eine riesige Nachfrage nach Konferenzgeräten</a:t>
            </a:r>
            <a:endParaRPr lang="en" dirty="0"/>
          </a:p>
        </p:txBody>
      </p:sp>
      <p:sp>
        <p:nvSpPr>
          <p:cNvPr id="4" name="Slide Number Placeholder 3"/>
          <p:cNvSpPr>
            <a:spLocks noGrp="1"/>
          </p:cNvSpPr>
          <p:nvPr>
            <p:ph type="sldNum" sz="quarter" idx="10"/>
          </p:nvPr>
        </p:nvSpPr>
        <p:spPr/>
        <p:txBody>
          <a:bodyPr/>
          <a:lstStyle/>
          <a:p>
            <a:pPr algn="l" rtl="0"/>
            <a:fld id="{DA6F8A0A-2276-4221-AFE8-293724C1C49E}" type="slidenum">
              <a:rPr/>
              <a:t>4</a:t>
            </a:fld>
            <a:endParaRPr lang="en"/>
          </a:p>
        </p:txBody>
      </p:sp>
    </p:spTree>
    <p:extLst>
      <p:ext uri="{BB962C8B-B14F-4D97-AF65-F5344CB8AC3E}">
        <p14:creationId xmlns:p14="http://schemas.microsoft.com/office/powerpoint/2010/main" val="1136576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 dirty="0"/>
          </a:p>
        </p:txBody>
      </p:sp>
      <p:sp>
        <p:nvSpPr>
          <p:cNvPr id="4" name="Platshållare för bildnummer 3"/>
          <p:cNvSpPr>
            <a:spLocks noGrp="1"/>
          </p:cNvSpPr>
          <p:nvPr>
            <p:ph type="sldNum" sz="quarter" idx="5"/>
          </p:nvPr>
        </p:nvSpPr>
        <p:spPr/>
        <p:txBody>
          <a:bodyPr/>
          <a:lstStyle/>
          <a:p>
            <a:pPr algn="l" rtl="0"/>
            <a:fld id="{DA6F8A0A-2276-4221-AFE8-293724C1C49E}" type="slidenum">
              <a:rPr/>
              <a:t>6</a:t>
            </a:fld>
            <a:endParaRPr lang="en"/>
          </a:p>
        </p:txBody>
      </p:sp>
    </p:spTree>
    <p:extLst>
      <p:ext uri="{BB962C8B-B14F-4D97-AF65-F5344CB8AC3E}">
        <p14:creationId xmlns:p14="http://schemas.microsoft.com/office/powerpoint/2010/main" val="864787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a:r>
              <a:rPr lang="en" b="0" i="0" u="none" baseline="0"/>
              <a:t>Mehr über die fünf Schritte erfahren Sie im Academy-Artikel über hybride Arbeitsweisen:</a:t>
            </a:r>
          </a:p>
          <a:p>
            <a:pPr algn="l" rtl="0"/>
            <a:r>
              <a:rPr lang="en" b="1" i="0" u="none" baseline="0"/>
              <a:t>https://www.konftel.com/academy/our-new-way-of-working</a:t>
            </a:r>
          </a:p>
          <a:p>
            <a:endParaRPr lang="en" b="1" dirty="0"/>
          </a:p>
        </p:txBody>
      </p:sp>
      <p:sp>
        <p:nvSpPr>
          <p:cNvPr id="4" name="Platshållare för bildnummer 3"/>
          <p:cNvSpPr>
            <a:spLocks noGrp="1"/>
          </p:cNvSpPr>
          <p:nvPr>
            <p:ph type="sldNum" sz="quarter" idx="5"/>
          </p:nvPr>
        </p:nvSpPr>
        <p:spPr/>
        <p:txBody>
          <a:bodyPr/>
          <a:lstStyle/>
          <a:p>
            <a:pPr algn="l" rtl="0"/>
            <a:fld id="{DA6F8A0A-2276-4221-AFE8-293724C1C49E}" type="slidenum">
              <a:rPr/>
              <a:t>9</a:t>
            </a:fld>
            <a:endParaRPr lang="en"/>
          </a:p>
        </p:txBody>
      </p:sp>
    </p:spTree>
    <p:extLst>
      <p:ext uri="{BB962C8B-B14F-4D97-AF65-F5344CB8AC3E}">
        <p14:creationId xmlns:p14="http://schemas.microsoft.com/office/powerpoint/2010/main" val="1984827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 b="0" i="0" u="none" baseline="0"/>
              <a:t>Preise sind unverbindliche Preisempfehlung.</a:t>
            </a:r>
          </a:p>
          <a:p>
            <a:endParaRPr lang="en" dirty="0"/>
          </a:p>
        </p:txBody>
      </p:sp>
      <p:sp>
        <p:nvSpPr>
          <p:cNvPr id="4" name="Slide Number Placeholder 3"/>
          <p:cNvSpPr>
            <a:spLocks noGrp="1"/>
          </p:cNvSpPr>
          <p:nvPr>
            <p:ph type="sldNum" sz="quarter" idx="10"/>
          </p:nvPr>
        </p:nvSpPr>
        <p:spPr/>
        <p:txBody>
          <a:bodyPr/>
          <a:lstStyle/>
          <a:p>
            <a:pPr algn="l" rtl="0"/>
            <a:fld id="{DA6F8A0A-2276-4221-AFE8-293724C1C49E}" type="slidenum">
              <a:rPr/>
              <a:t>12</a:t>
            </a:fld>
            <a:endParaRPr lang="en"/>
          </a:p>
        </p:txBody>
      </p:sp>
    </p:spTree>
    <p:extLst>
      <p:ext uri="{BB962C8B-B14F-4D97-AF65-F5344CB8AC3E}">
        <p14:creationId xmlns:p14="http://schemas.microsoft.com/office/powerpoint/2010/main" val="3283182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10"/>
          </p:nvPr>
        </p:nvSpPr>
        <p:spPr/>
        <p:txBody>
          <a:bodyPr/>
          <a:lstStyle/>
          <a:p>
            <a:pPr algn="l" rtl="0"/>
            <a:fld id="{DA6F8A0A-2276-4221-AFE8-293724C1C49E}" type="slidenum">
              <a:rPr>
                <a:solidFill>
                  <a:prstClr val="black"/>
                </a:solidFill>
              </a:rPr>
              <a:pPr algn="l" rtl="0"/>
              <a:t>14</a:t>
            </a:fld>
            <a:endParaRPr lang="en">
              <a:solidFill>
                <a:prstClr val="black"/>
              </a:solidFill>
            </a:endParaRPr>
          </a:p>
        </p:txBody>
      </p:sp>
    </p:spTree>
    <p:extLst>
      <p:ext uri="{BB962C8B-B14F-4D97-AF65-F5344CB8AC3E}">
        <p14:creationId xmlns:p14="http://schemas.microsoft.com/office/powerpoint/2010/main" val="182142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DA6F8A0A-2276-4221-AFE8-293724C1C49E}" type="slidenum">
              <a:rPr lang="en-US" smtClean="0"/>
              <a:t>15</a:t>
            </a:fld>
            <a:endParaRPr lang="en-US"/>
          </a:p>
        </p:txBody>
      </p:sp>
    </p:spTree>
    <p:extLst>
      <p:ext uri="{BB962C8B-B14F-4D97-AF65-F5344CB8AC3E}">
        <p14:creationId xmlns:p14="http://schemas.microsoft.com/office/powerpoint/2010/main" val="182142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DA6F8A0A-2276-4221-AFE8-293724C1C49E}" type="slidenum">
              <a:rPr lang="en-US" smtClean="0"/>
              <a:t>16</a:t>
            </a:fld>
            <a:endParaRPr lang="en-US"/>
          </a:p>
        </p:txBody>
      </p:sp>
    </p:spTree>
    <p:extLst>
      <p:ext uri="{BB962C8B-B14F-4D97-AF65-F5344CB8AC3E}">
        <p14:creationId xmlns:p14="http://schemas.microsoft.com/office/powerpoint/2010/main" val="1821429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a:prstGeom prst="rect">
            <a:avLst/>
          </a:prstGeom>
        </p:spPr>
        <p:txBody>
          <a:bodyPr anchor="b">
            <a:noAutofit/>
          </a:bodyPr>
          <a:lstStyle>
            <a:lvl1pPr algn="ctr">
              <a:defRPr sz="2800" b="0">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74822" y="620685"/>
            <a:ext cx="839180" cy="809808"/>
          </a:xfrm>
          <a:prstGeom prst="rect">
            <a:avLst/>
          </a:prstGeom>
        </p:spPr>
      </p:pic>
    </p:spTree>
    <p:extLst>
      <p:ext uri="{BB962C8B-B14F-4D97-AF65-F5344CB8AC3E}">
        <p14:creationId xmlns:p14="http://schemas.microsoft.com/office/powerpoint/2010/main" val="2918998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017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23357" y="2576341"/>
            <a:ext cx="4527006" cy="1000120"/>
          </a:xfrm>
          <a:prstGeom prst="rect">
            <a:avLst/>
          </a:prstGeom>
        </p:spPr>
      </p:pic>
    </p:spTree>
    <p:extLst>
      <p:ext uri="{BB962C8B-B14F-4D97-AF65-F5344CB8AC3E}">
        <p14:creationId xmlns:p14="http://schemas.microsoft.com/office/powerpoint/2010/main" val="1913288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a:prstGeom prst="rect">
            <a:avLst/>
          </a:prstGeom>
        </p:spPr>
        <p:txBody>
          <a:bodyPr anchor="b">
            <a:noAutofit/>
          </a:bodyPr>
          <a:lstStyle>
            <a:lvl1pPr algn="l">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ect">
            <a:avLst/>
          </a:prstGeom>
          <a:ln w="38100">
            <a:noFill/>
          </a:ln>
          <a:effectLst/>
        </p:spPr>
        <p:txBody>
          <a:bodyPr anchor="t">
            <a:noAutofit/>
          </a:bodyPr>
          <a:lstStyle>
            <a:lvl1pPr marL="0" indent="0" algn="ctr">
              <a:buNone/>
              <a:defRPr sz="1600">
                <a:effectLst/>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Autofit/>
          </a:bodyPr>
          <a:lstStyle>
            <a:lvl1pPr marL="0" indent="0">
              <a:buNone/>
              <a:defRPr sz="14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44136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apti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141411" y="4343400"/>
            <a:ext cx="9906000" cy="1447800"/>
          </a:xfrm>
        </p:spPr>
        <p:txBody>
          <a:bodyPr anchor="t" anchorCtr="0">
            <a:noAutofit/>
          </a:bodyPr>
          <a:lstStyle>
            <a:lvl1pPr marL="0" indent="0" algn="l">
              <a:buNone/>
              <a:defRPr sz="2000">
                <a:solidFill>
                  <a:schemeClr val="tx1"/>
                </a:solidFill>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Title 1"/>
          <p:cNvSpPr>
            <a:spLocks noGrp="1"/>
          </p:cNvSpPr>
          <p:nvPr>
            <p:ph type="title"/>
          </p:nvPr>
        </p:nvSpPr>
        <p:spPr>
          <a:xfrm>
            <a:off x="1141413" y="1060004"/>
            <a:ext cx="9905998" cy="2368996"/>
          </a:xfrm>
          <a:prstGeom prst="rect">
            <a:avLst/>
          </a:prstGeom>
        </p:spPr>
        <p:txBody>
          <a:bodyPr anchor="t" anchorCtr="0"/>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966350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a:prstGeom prst="rect">
            <a:avLst/>
          </a:prstGeom>
        </p:spPr>
        <p:txBody>
          <a:bodyPr anchor="b">
            <a:no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Autofit/>
          </a:bodyPr>
          <a:lstStyle>
            <a:lvl1pPr>
              <a:defRPr lang="en-US" sz="2000">
                <a:solidFill>
                  <a:schemeClr val="tx1"/>
                </a:solidFill>
                <a:effectLst/>
              </a:defRPr>
            </a:lvl1pPr>
          </a:lstStyle>
          <a:p>
            <a:pPr marL="0" lvl="0" indent="0">
              <a:buNone/>
            </a:pPr>
            <a:r>
              <a:rPr lang="en-US"/>
              <a:t>Click to edit Master text styles</a:t>
            </a:r>
          </a:p>
        </p:txBody>
      </p:sp>
    </p:spTree>
    <p:extLst>
      <p:ext uri="{BB962C8B-B14F-4D97-AF65-F5344CB8AC3E}">
        <p14:creationId xmlns:p14="http://schemas.microsoft.com/office/powerpoint/2010/main" val="826489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ue or False">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1141412" y="3505200"/>
            <a:ext cx="9906000" cy="838200"/>
          </a:xfrm>
        </p:spPr>
        <p:txBody>
          <a:bodyPr vert="horz" lIns="91440" tIns="45720" rIns="91440" bIns="45720" rtlCol="0" anchor="b">
            <a:noAutofit/>
          </a:bodyPr>
          <a:lstStyle>
            <a:lvl1pPr>
              <a:buNone/>
              <a:defRPr lang="en-US" sz="2800" b="0" cap="none"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hasCustomPrompt="1"/>
          </p:nvPr>
        </p:nvSpPr>
        <p:spPr>
          <a:xfrm>
            <a:off x="1141411" y="4343400"/>
            <a:ext cx="9906000" cy="1447800"/>
          </a:xfrm>
        </p:spPr>
        <p:txBody>
          <a:bodyPr anchor="t">
            <a:noAutofit/>
          </a:bodyPr>
          <a:lstStyle>
            <a:lvl1pPr marL="0" indent="0" algn="l">
              <a:buNone/>
              <a:defRPr sz="1800">
                <a:solidFill>
                  <a:schemeClr val="tx1"/>
                </a:solidFill>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Title 1"/>
          <p:cNvSpPr>
            <a:spLocks noGrp="1"/>
          </p:cNvSpPr>
          <p:nvPr>
            <p:ph type="title"/>
          </p:nvPr>
        </p:nvSpPr>
        <p:spPr>
          <a:xfrm>
            <a:off x="1141413" y="1060004"/>
            <a:ext cx="9905998" cy="2368996"/>
          </a:xfrm>
          <a:prstGeom prst="rect">
            <a:avLst/>
          </a:prstGeom>
        </p:spPr>
        <p:txBody>
          <a:bodyPr anchor="t" anchorCtr="0"/>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907951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172988" y="4310061"/>
            <a:ext cx="3690851" cy="584775"/>
          </a:xfrm>
        </p:spPr>
        <p:txBody>
          <a:bodyPr anchor="t">
            <a:noAutofit/>
          </a:bodyPr>
          <a:lstStyle>
            <a:lvl1pPr algn="l">
              <a:defRPr lang="en-US" sz="2800" b="0" kern="1200" cap="all" smtClean="0">
                <a:ln w="3175" cmpd="sng">
                  <a:noFill/>
                </a:ln>
                <a:solidFill>
                  <a:schemeClr val="tx1"/>
                </a:solidFill>
                <a:effectLst/>
                <a:latin typeface="Brandon Text Bold" pitchFamily="34" charset="0"/>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4172989" y="3894563"/>
            <a:ext cx="3690850" cy="415498"/>
          </a:xfrm>
        </p:spPr>
        <p:txBody>
          <a:bodyPr anchor="b">
            <a:spAutoFit/>
          </a:bodyPr>
          <a:lstStyle>
            <a:lvl1pPr marL="0" indent="0" algn="l">
              <a:buNone/>
              <a:defRPr sz="2100">
                <a:solidFill>
                  <a:schemeClr val="tx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03386" y="6199094"/>
            <a:ext cx="2344026" cy="234403"/>
          </a:xfrm>
          <a:prstGeom prst="rect">
            <a:avLst/>
          </a:prstGeom>
        </p:spPr>
      </p:pic>
    </p:spTree>
    <p:extLst>
      <p:ext uri="{BB962C8B-B14F-4D97-AF65-F5344CB8AC3E}">
        <p14:creationId xmlns:p14="http://schemas.microsoft.com/office/powerpoint/2010/main" val="3453711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03386" y="6199094"/>
            <a:ext cx="2344026" cy="234403"/>
          </a:xfrm>
          <a:prstGeom prst="rect">
            <a:avLst/>
          </a:prstGeom>
        </p:spPr>
      </p:pic>
      <p:sp>
        <p:nvSpPr>
          <p:cNvPr id="7" name="Title 1"/>
          <p:cNvSpPr>
            <a:spLocks noGrp="1"/>
          </p:cNvSpPr>
          <p:nvPr>
            <p:ph type="ctrTitle"/>
          </p:nvPr>
        </p:nvSpPr>
        <p:spPr>
          <a:xfrm>
            <a:off x="4172988" y="4310061"/>
            <a:ext cx="3690851" cy="1495628"/>
          </a:xfrm>
        </p:spPr>
        <p:txBody>
          <a:bodyPr anchor="t">
            <a:noAutofit/>
          </a:bodyPr>
          <a:lstStyle>
            <a:lvl1pPr algn="l">
              <a:defRPr lang="en-US" sz="2800" b="0" kern="1200" cap="all" dirty="0" smtClean="0">
                <a:ln w="3175" cmpd="sng">
                  <a:noFill/>
                </a:ln>
                <a:solidFill>
                  <a:schemeClr val="tx1"/>
                </a:solidFill>
                <a:effectLst/>
                <a:latin typeface="Brandon Text Bold" pitchFamily="34" charset="0"/>
                <a:ea typeface="+mj-ea"/>
                <a:cs typeface="+mj-cs"/>
              </a:defRPr>
            </a:lvl1pPr>
          </a:lstStyle>
          <a:p>
            <a:r>
              <a:rPr lang="en-US"/>
              <a:t>Click to edit Master title style</a:t>
            </a:r>
            <a:endParaRPr lang="en-US" dirty="0"/>
          </a:p>
        </p:txBody>
      </p:sp>
      <p:sp>
        <p:nvSpPr>
          <p:cNvPr id="8" name="Subtitle 2"/>
          <p:cNvSpPr>
            <a:spLocks noGrp="1"/>
          </p:cNvSpPr>
          <p:nvPr>
            <p:ph type="subTitle" idx="1" hasCustomPrompt="1"/>
          </p:nvPr>
        </p:nvSpPr>
        <p:spPr>
          <a:xfrm>
            <a:off x="4172989" y="3571397"/>
            <a:ext cx="3690850" cy="738664"/>
          </a:xfrm>
        </p:spPr>
        <p:txBody>
          <a:bodyPr anchor="b">
            <a:spAutoFit/>
          </a:bodyPr>
          <a:lstStyle>
            <a:lvl1pPr marL="0" indent="0" algn="l">
              <a:buNone/>
              <a:defRPr sz="2100">
                <a:solidFill>
                  <a:schemeClr val="tx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979693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a:prstGeom prst="rect">
            <a:avLst/>
          </a:prstGeom>
        </p:spPr>
        <p:txBody>
          <a:bodyPr anchor="b">
            <a:noAutofit/>
          </a:bodyPr>
          <a:lstStyle>
            <a:lvl1pPr algn="ctr">
              <a:defRPr sz="2800" b="0">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74822" y="620685"/>
            <a:ext cx="839180" cy="809808"/>
          </a:xfrm>
          <a:prstGeom prst="rect">
            <a:avLst/>
          </a:prstGeom>
        </p:spPr>
      </p:pic>
    </p:spTree>
    <p:extLst>
      <p:ext uri="{BB962C8B-B14F-4D97-AF65-F5344CB8AC3E}">
        <p14:creationId xmlns:p14="http://schemas.microsoft.com/office/powerpoint/2010/main" val="3738178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1141413" y="1060005"/>
            <a:ext cx="9905998" cy="639400"/>
          </a:xfrm>
          <a:prstGeom prst="rect">
            <a:avLst/>
          </a:prstGeom>
        </p:spPr>
        <p:txBody>
          <a:bodyPr anchor="t" anchorCtr="0"/>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4264089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1141413" y="1060005"/>
            <a:ext cx="9905998" cy="639400"/>
          </a:xfrm>
          <a:prstGeom prst="rect">
            <a:avLst/>
          </a:prstGeom>
        </p:spPr>
        <p:txBody>
          <a:bodyPr anchor="t" anchorCtr="0"/>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3092745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a:prstGeom prst="rect">
            <a:avLst/>
          </a:prstGeom>
        </p:spPr>
        <p:txBody>
          <a:bodyPr anchor="b"/>
          <a:lstStyle>
            <a:lvl1pPr algn="r">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85015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141412" y="2487612"/>
            <a:ext cx="4876800" cy="3124201"/>
          </a:xfrm>
        </p:spPr>
        <p:txBody>
          <a:bodyPr>
            <a:no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0612" y="2487613"/>
            <a:ext cx="4876800" cy="3124200"/>
          </a:xfrm>
        </p:spPr>
        <p:txBody>
          <a:bodyPr>
            <a:no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1141413" y="1060004"/>
            <a:ext cx="9905998" cy="613521"/>
          </a:xfrm>
          <a:prstGeom prst="rect">
            <a:avLst/>
          </a:prstGeom>
        </p:spPr>
        <p:txBody>
          <a:bodyPr anchor="t" anchorCtr="0"/>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267005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141412" y="2049462"/>
            <a:ext cx="4876800" cy="3124201"/>
          </a:xfrm>
        </p:spPr>
        <p:txBody>
          <a:bodyPr>
            <a:no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0612" y="2049463"/>
            <a:ext cx="4876800" cy="3124200"/>
          </a:xfrm>
        </p:spPr>
        <p:txBody>
          <a:bodyPr>
            <a:no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1141413" y="1060005"/>
            <a:ext cx="9905998" cy="553135"/>
          </a:xfrm>
          <a:prstGeom prst="rect">
            <a:avLst/>
          </a:prstGeom>
        </p:spPr>
        <p:txBody>
          <a:bodyPr anchor="t" anchorCtr="0"/>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125938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3" y="1060005"/>
            <a:ext cx="9905998" cy="553136"/>
          </a:xfrm>
          <a:prstGeom prst="rect">
            <a:avLst/>
          </a:prstGeom>
        </p:spPr>
        <p:txBody>
          <a:bodyPr anchor="t" anchorCtr="0"/>
          <a:lstStyle>
            <a:lvl1pPr>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1429278" y="2487502"/>
            <a:ext cx="4588931" cy="576262"/>
          </a:xfrm>
        </p:spPr>
        <p:txBody>
          <a:bodyPr anchor="t" anchorCtr="0">
            <a:noAutofit/>
          </a:bodyPr>
          <a:lstStyle>
            <a:lvl1pPr marL="0" indent="0">
              <a:buNone/>
              <a:defRPr sz="2400" b="0">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hasCustomPrompt="1"/>
          </p:nvPr>
        </p:nvSpPr>
        <p:spPr>
          <a:xfrm>
            <a:off x="1141412" y="3072231"/>
            <a:ext cx="4876800" cy="2547937"/>
          </a:xfrm>
        </p:spPr>
        <p:txBody>
          <a:bodyPr anchor="t">
            <a:noAutofit/>
          </a:bodyPr>
          <a:lstStyle>
            <a:lvl1pPr>
              <a:defRPr sz="1800">
                <a:effectLst/>
              </a:defRPr>
            </a:lvl1pPr>
            <a:lvl2pPr>
              <a:defRPr sz="1600">
                <a:effectLst/>
              </a:defRPr>
            </a:lvl2pPr>
            <a:lvl3pPr>
              <a:defRPr sz="1400">
                <a:effectLst/>
              </a:defRPr>
            </a:lvl3pPr>
            <a:lvl4pPr>
              <a:defRPr sz="1200">
                <a:effectLst/>
              </a:defRPr>
            </a:lvl4pPr>
            <a:lvl5pPr>
              <a:defRPr sz="1200">
                <a:effectLst/>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443131" y="2495969"/>
            <a:ext cx="4604280" cy="576262"/>
          </a:xfrm>
        </p:spPr>
        <p:txBody>
          <a:bodyPr anchor="t" anchorCtr="0">
            <a:noAutofit/>
          </a:bodyPr>
          <a:lstStyle>
            <a:lvl1pPr marL="0" indent="0">
              <a:buNone/>
              <a:defRPr sz="2400" b="0">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hasCustomPrompt="1"/>
          </p:nvPr>
        </p:nvSpPr>
        <p:spPr>
          <a:xfrm>
            <a:off x="6170612" y="3072231"/>
            <a:ext cx="4876801" cy="2547937"/>
          </a:xfrm>
        </p:spPr>
        <p:txBody>
          <a:bodyPr anchor="t">
            <a:no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09159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1141413" y="1060005"/>
            <a:ext cx="9905998" cy="553136"/>
          </a:xfrm>
          <a:prstGeom prst="rect">
            <a:avLst/>
          </a:prstGeom>
        </p:spPr>
        <p:txBody>
          <a:bodyPr anchor="t" anchorCtr="0"/>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4141491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Quot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6213" y="620685"/>
            <a:ext cx="9296398" cy="4937759"/>
          </a:xfrm>
          <a:prstGeom prst="rect">
            <a:avLst/>
          </a:prstGeom>
        </p:spPr>
        <p:txBody>
          <a:bodyPr anchor="ctr">
            <a:noAutofit/>
          </a:bodyPr>
          <a:lstStyle>
            <a:lvl1pPr algn="ctr">
              <a:defRPr sz="2800" b="0" i="0" cap="none" baseline="0">
                <a:solidFill>
                  <a:schemeClr val="tx1"/>
                </a:solidFill>
                <a:latin typeface="+mj-lt"/>
              </a:defRPr>
            </a:lvl1pPr>
          </a:lstStyle>
          <a:p>
            <a:r>
              <a:rPr lang="sv-SE" dirty="0"/>
              <a:t>CLICK TO EDIT</a:t>
            </a:r>
            <a:endParaRPr lang="en-US"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74822" y="620685"/>
            <a:ext cx="839180" cy="809808"/>
          </a:xfrm>
          <a:prstGeom prst="rect">
            <a:avLst/>
          </a:prstGeom>
        </p:spPr>
      </p:pic>
    </p:spTree>
    <p:extLst>
      <p:ext uri="{BB962C8B-B14F-4D97-AF65-F5344CB8AC3E}">
        <p14:creationId xmlns:p14="http://schemas.microsoft.com/office/powerpoint/2010/main" val="997885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srgbClr val="E0861A"/>
                </a:solidFill>
                <a:effectLst/>
                <a:latin typeface="Brandon Text Regular" pitchFamily="34" charset="0"/>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srgbClr val="E0861A"/>
                </a:solidFill>
                <a:effectLst/>
                <a:latin typeface="Brandon Text Regular" pitchFamily="34" charset="0"/>
              </a:rPr>
              <a:t>”</a:t>
            </a:r>
          </a:p>
        </p:txBody>
      </p:sp>
      <p:sp>
        <p:nvSpPr>
          <p:cNvPr id="2" name="Title 1"/>
          <p:cNvSpPr>
            <a:spLocks noGrp="1"/>
          </p:cNvSpPr>
          <p:nvPr>
            <p:ph type="title" hasCustomPrompt="1"/>
          </p:nvPr>
        </p:nvSpPr>
        <p:spPr>
          <a:xfrm>
            <a:off x="1446213" y="609601"/>
            <a:ext cx="9296398" cy="2743199"/>
          </a:xfrm>
          <a:prstGeom prst="rect">
            <a:avLst/>
          </a:prstGeom>
        </p:spPr>
        <p:txBody>
          <a:bodyPr anchor="ctr">
            <a:noAutofit/>
          </a:bodyPr>
          <a:lstStyle>
            <a:lvl1pPr algn="ctr">
              <a:defRPr sz="3200" b="0" i="1" cap="none">
                <a:solidFill>
                  <a:schemeClr val="tx1"/>
                </a:solidFill>
                <a:effectLst/>
                <a:latin typeface="+mn-lt"/>
              </a:defRPr>
            </a:lvl1pPr>
          </a:lstStyle>
          <a:p>
            <a:r>
              <a:rPr lang="en-US" dirty="0"/>
              <a:t>Click to edit master title style</a:t>
            </a:r>
          </a:p>
        </p:txBody>
      </p:sp>
      <p:sp>
        <p:nvSpPr>
          <p:cNvPr id="10" name="Text Placeholder 9"/>
          <p:cNvSpPr>
            <a:spLocks noGrp="1"/>
          </p:cNvSpPr>
          <p:nvPr>
            <p:ph type="body" sz="quarter" idx="13"/>
          </p:nvPr>
        </p:nvSpPr>
        <p:spPr>
          <a:xfrm>
            <a:off x="1674812" y="3352800"/>
            <a:ext cx="8839202" cy="381000"/>
          </a:xfrm>
        </p:spPr>
        <p:txBody>
          <a:bodyPr anchor="t" anchorCtr="0"/>
          <a:lstStyle>
            <a:lvl1pPr marL="0" indent="0" algn="ctr">
              <a:buFontTx/>
              <a:buNone/>
              <a:defRPr>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hasCustomPrompt="1"/>
          </p:nvPr>
        </p:nvSpPr>
        <p:spPr>
          <a:xfrm>
            <a:off x="1141411" y="4343400"/>
            <a:ext cx="9906000" cy="1447800"/>
          </a:xfrm>
        </p:spPr>
        <p:txBody>
          <a:bodyPr vert="horz" lIns="91440" tIns="45720" rIns="91440" bIns="45720" rtlCol="0" anchor="t" anchorCtr="0">
            <a:noAutofit/>
          </a:bodyPr>
          <a:lstStyle>
            <a:lvl1pPr>
              <a:buNone/>
              <a:defRPr lang="en-US" sz="2000">
                <a:solidFill>
                  <a:schemeClr val="tx1"/>
                </a:solidFill>
                <a:effectLst/>
                <a:latin typeface="+mn-lt"/>
              </a:defRPr>
            </a:lvl1pPr>
          </a:lstStyle>
          <a:p>
            <a:pPr marL="0" lvl="0" indent="0">
              <a:buNone/>
            </a:pPr>
            <a:r>
              <a:rPr lang="en-US" dirty="0"/>
              <a:t>Click to edit master text styles</a:t>
            </a:r>
          </a:p>
        </p:txBody>
      </p:sp>
    </p:spTree>
    <p:extLst>
      <p:ext uri="{BB962C8B-B14F-4D97-AF65-F5344CB8AC3E}">
        <p14:creationId xmlns:p14="http://schemas.microsoft.com/office/powerpoint/2010/main" val="395011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679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23614"/>
          <a:stretch/>
        </p:blipFill>
        <p:spPr>
          <a:xfrm>
            <a:off x="3823357" y="2539798"/>
            <a:ext cx="4527006" cy="1036664"/>
          </a:xfrm>
          <a:prstGeom prst="rect">
            <a:avLst/>
          </a:prstGeom>
        </p:spPr>
      </p:pic>
    </p:spTree>
    <p:extLst>
      <p:ext uri="{BB962C8B-B14F-4D97-AF65-F5344CB8AC3E}">
        <p14:creationId xmlns:p14="http://schemas.microsoft.com/office/powerpoint/2010/main" val="4658194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a:prstGeom prst="rect">
            <a:avLst/>
          </a:prstGeom>
        </p:spPr>
        <p:txBody>
          <a:bodyPr anchor="b">
            <a:noAutofit/>
          </a:bodyPr>
          <a:lstStyle>
            <a:lvl1pPr algn="l">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ect">
            <a:avLst/>
          </a:prstGeom>
          <a:ln w="38100">
            <a:noFill/>
          </a:ln>
          <a:effectLst/>
        </p:spPr>
        <p:txBody>
          <a:bodyPr anchor="t">
            <a:noAutofit/>
          </a:bodyPr>
          <a:lstStyle>
            <a:lvl1pPr marL="0" indent="0" algn="ctr">
              <a:buNone/>
              <a:defRPr sz="1600">
                <a:effectLst/>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Autofit/>
          </a:bodyPr>
          <a:lstStyle>
            <a:lvl1pPr marL="0" indent="0">
              <a:buNone/>
              <a:defRPr sz="14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95326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a:prstGeom prst="rect">
            <a:avLst/>
          </a:prstGeom>
        </p:spPr>
        <p:txBody>
          <a:bodyPr anchor="b"/>
          <a:lstStyle>
            <a:lvl1pPr algn="r">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361450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apti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141411" y="4343400"/>
            <a:ext cx="9906000" cy="1447800"/>
          </a:xfrm>
        </p:spPr>
        <p:txBody>
          <a:bodyPr anchor="t" anchorCtr="0">
            <a:noAutofit/>
          </a:bodyPr>
          <a:lstStyle>
            <a:lvl1pPr marL="0" indent="0" algn="l">
              <a:buNone/>
              <a:defRPr sz="2000">
                <a:solidFill>
                  <a:schemeClr val="tx1"/>
                </a:solidFill>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Title 1"/>
          <p:cNvSpPr>
            <a:spLocks noGrp="1"/>
          </p:cNvSpPr>
          <p:nvPr>
            <p:ph type="title"/>
          </p:nvPr>
        </p:nvSpPr>
        <p:spPr>
          <a:xfrm>
            <a:off x="1141413" y="1060004"/>
            <a:ext cx="9905998" cy="2368996"/>
          </a:xfrm>
          <a:prstGeom prst="rect">
            <a:avLst/>
          </a:prstGeom>
        </p:spPr>
        <p:txBody>
          <a:bodyPr anchor="t" anchorCtr="0"/>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3386281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a:prstGeom prst="rect">
            <a:avLst/>
          </a:prstGeom>
        </p:spPr>
        <p:txBody>
          <a:bodyPr anchor="b">
            <a:no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Autofit/>
          </a:bodyPr>
          <a:lstStyle>
            <a:lvl1pPr>
              <a:defRPr lang="en-US" sz="2000">
                <a:solidFill>
                  <a:schemeClr val="tx1"/>
                </a:solidFill>
                <a:effectLst/>
              </a:defRPr>
            </a:lvl1pPr>
          </a:lstStyle>
          <a:p>
            <a:pPr marL="0" lvl="0" indent="0">
              <a:buNone/>
            </a:pPr>
            <a:r>
              <a:rPr lang="en-US"/>
              <a:t>Click to edit Master text styles</a:t>
            </a:r>
          </a:p>
        </p:txBody>
      </p:sp>
    </p:spTree>
    <p:extLst>
      <p:ext uri="{BB962C8B-B14F-4D97-AF65-F5344CB8AC3E}">
        <p14:creationId xmlns:p14="http://schemas.microsoft.com/office/powerpoint/2010/main" val="2779621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rue or False">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1141412" y="3505200"/>
            <a:ext cx="9906000" cy="838200"/>
          </a:xfrm>
        </p:spPr>
        <p:txBody>
          <a:bodyPr vert="horz" lIns="91440" tIns="45720" rIns="91440" bIns="45720" rtlCol="0" anchor="b">
            <a:noAutofit/>
          </a:bodyPr>
          <a:lstStyle>
            <a:lvl1pPr>
              <a:buNone/>
              <a:defRPr lang="en-US" sz="2800" b="0" cap="none"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hasCustomPrompt="1"/>
          </p:nvPr>
        </p:nvSpPr>
        <p:spPr>
          <a:xfrm>
            <a:off x="1141411" y="4343400"/>
            <a:ext cx="9906000" cy="1447800"/>
          </a:xfrm>
        </p:spPr>
        <p:txBody>
          <a:bodyPr anchor="t">
            <a:noAutofit/>
          </a:bodyPr>
          <a:lstStyle>
            <a:lvl1pPr marL="0" indent="0" algn="l">
              <a:buNone/>
              <a:defRPr sz="1800">
                <a:solidFill>
                  <a:schemeClr val="tx1"/>
                </a:solidFill>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Title 1"/>
          <p:cNvSpPr>
            <a:spLocks noGrp="1"/>
          </p:cNvSpPr>
          <p:nvPr>
            <p:ph type="title"/>
          </p:nvPr>
        </p:nvSpPr>
        <p:spPr>
          <a:xfrm>
            <a:off x="1141413" y="1060004"/>
            <a:ext cx="9905998" cy="2368996"/>
          </a:xfrm>
          <a:prstGeom prst="rect">
            <a:avLst/>
          </a:prstGeom>
        </p:spPr>
        <p:txBody>
          <a:bodyPr anchor="t" anchorCtr="0"/>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5406663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172988" y="4310061"/>
            <a:ext cx="3690851" cy="584775"/>
          </a:xfrm>
        </p:spPr>
        <p:txBody>
          <a:bodyPr anchor="t">
            <a:noAutofit/>
          </a:bodyPr>
          <a:lstStyle>
            <a:lvl1pPr algn="l">
              <a:defRPr lang="en-US" sz="2800" b="0" kern="1200" cap="all" smtClean="0">
                <a:ln w="3175" cmpd="sng">
                  <a:noFill/>
                </a:ln>
                <a:solidFill>
                  <a:schemeClr val="bg1"/>
                </a:solidFill>
                <a:effectLst/>
                <a:latin typeface="Brandon Text Bold" pitchFamily="34" charset="0"/>
                <a:ea typeface="+mj-ea"/>
                <a:cs typeface="+mj-cs"/>
              </a:defRPr>
            </a:lvl1pPr>
          </a:lstStyle>
          <a:p>
            <a:r>
              <a:rPr lang="en-US" dirty="0"/>
              <a:t>Click to edit Master title style</a:t>
            </a:r>
          </a:p>
        </p:txBody>
      </p:sp>
      <p:sp>
        <p:nvSpPr>
          <p:cNvPr id="3" name="Subtitle 2"/>
          <p:cNvSpPr>
            <a:spLocks noGrp="1"/>
          </p:cNvSpPr>
          <p:nvPr>
            <p:ph type="subTitle" idx="1"/>
          </p:nvPr>
        </p:nvSpPr>
        <p:spPr>
          <a:xfrm>
            <a:off x="4172989" y="3571397"/>
            <a:ext cx="3690850" cy="738664"/>
          </a:xfrm>
        </p:spPr>
        <p:txBody>
          <a:bodyPr anchor="b">
            <a:spAutoFit/>
          </a:bodyPr>
          <a:lstStyle>
            <a:lvl1pPr marL="0" indent="0" algn="l">
              <a:buNone/>
              <a:defRPr sz="21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03386" y="6199094"/>
            <a:ext cx="2344026" cy="234403"/>
          </a:xfrm>
          <a:prstGeom prst="rect">
            <a:avLst/>
          </a:prstGeom>
        </p:spPr>
      </p:pic>
    </p:spTree>
    <p:extLst>
      <p:ext uri="{BB962C8B-B14F-4D97-AF65-F5344CB8AC3E}">
        <p14:creationId xmlns:p14="http://schemas.microsoft.com/office/powerpoint/2010/main" val="1088534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03386" y="6199094"/>
            <a:ext cx="2344026" cy="234403"/>
          </a:xfrm>
          <a:prstGeom prst="rect">
            <a:avLst/>
          </a:prstGeom>
        </p:spPr>
      </p:pic>
      <p:sp>
        <p:nvSpPr>
          <p:cNvPr id="7" name="Title 1"/>
          <p:cNvSpPr>
            <a:spLocks noGrp="1"/>
          </p:cNvSpPr>
          <p:nvPr>
            <p:ph type="ctrTitle"/>
          </p:nvPr>
        </p:nvSpPr>
        <p:spPr>
          <a:xfrm>
            <a:off x="4172988" y="4310061"/>
            <a:ext cx="3690851" cy="1495628"/>
          </a:xfrm>
        </p:spPr>
        <p:txBody>
          <a:bodyPr anchor="t">
            <a:noAutofit/>
          </a:bodyPr>
          <a:lstStyle>
            <a:lvl1pPr algn="l">
              <a:defRPr lang="en-US" sz="2800" b="0" kern="1200" cap="all" dirty="0" smtClean="0">
                <a:ln w="3175" cmpd="sng">
                  <a:noFill/>
                </a:ln>
                <a:solidFill>
                  <a:schemeClr val="bg1"/>
                </a:solidFill>
                <a:effectLst/>
                <a:latin typeface="Brandon Text Bold" pitchFamily="34" charset="0"/>
                <a:ea typeface="+mj-ea"/>
                <a:cs typeface="+mj-cs"/>
              </a:defRPr>
            </a:lvl1pPr>
          </a:lstStyle>
          <a:p>
            <a:r>
              <a:rPr lang="en-US" dirty="0"/>
              <a:t>Click to edit Master title style</a:t>
            </a:r>
          </a:p>
        </p:txBody>
      </p:sp>
      <p:sp>
        <p:nvSpPr>
          <p:cNvPr id="8" name="Subtitle 2"/>
          <p:cNvSpPr>
            <a:spLocks noGrp="1"/>
          </p:cNvSpPr>
          <p:nvPr>
            <p:ph type="subTitle" idx="1" hasCustomPrompt="1"/>
          </p:nvPr>
        </p:nvSpPr>
        <p:spPr>
          <a:xfrm>
            <a:off x="4172989" y="3571397"/>
            <a:ext cx="3690850" cy="738664"/>
          </a:xfrm>
        </p:spPr>
        <p:txBody>
          <a:bodyPr anchor="b">
            <a:spAutoFit/>
          </a:bodyPr>
          <a:lstStyle>
            <a:lvl1pPr marL="0" indent="0" algn="l">
              <a:buNone/>
              <a:defRPr sz="21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635876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141412" y="2487612"/>
            <a:ext cx="4876800" cy="3124201"/>
          </a:xfrm>
        </p:spPr>
        <p:txBody>
          <a:bodyPr>
            <a:no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0612" y="2487613"/>
            <a:ext cx="4876800" cy="3124200"/>
          </a:xfrm>
        </p:spPr>
        <p:txBody>
          <a:bodyPr>
            <a:no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1141413" y="1060004"/>
            <a:ext cx="9905998" cy="613521"/>
          </a:xfrm>
          <a:prstGeom prst="rect">
            <a:avLst/>
          </a:prstGeom>
        </p:spPr>
        <p:txBody>
          <a:bodyPr anchor="t" anchorCtr="0"/>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83382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141412" y="2049462"/>
            <a:ext cx="4876800" cy="3124201"/>
          </a:xfrm>
        </p:spPr>
        <p:txBody>
          <a:bodyPr>
            <a:no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0612" y="2049463"/>
            <a:ext cx="4876800" cy="3124200"/>
          </a:xfrm>
        </p:spPr>
        <p:txBody>
          <a:bodyPr>
            <a:no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1141413" y="1060005"/>
            <a:ext cx="9905998" cy="553135"/>
          </a:xfrm>
          <a:prstGeom prst="rect">
            <a:avLst/>
          </a:prstGeom>
        </p:spPr>
        <p:txBody>
          <a:bodyPr anchor="t" anchorCtr="0"/>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432581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3" y="1060005"/>
            <a:ext cx="9905998" cy="553136"/>
          </a:xfrm>
          <a:prstGeom prst="rect">
            <a:avLst/>
          </a:prstGeom>
        </p:spPr>
        <p:txBody>
          <a:bodyPr anchor="t" anchorCtr="0"/>
          <a:lstStyle>
            <a:lvl1pPr>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1429278" y="2487502"/>
            <a:ext cx="4588931" cy="576262"/>
          </a:xfrm>
        </p:spPr>
        <p:txBody>
          <a:bodyPr anchor="t" anchorCtr="0">
            <a:noAutofit/>
          </a:bodyPr>
          <a:lstStyle>
            <a:lvl1pPr marL="0" indent="0">
              <a:buNone/>
              <a:defRPr sz="2400" b="0">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hasCustomPrompt="1"/>
          </p:nvPr>
        </p:nvSpPr>
        <p:spPr>
          <a:xfrm>
            <a:off x="1141412" y="3072231"/>
            <a:ext cx="4876800" cy="2547937"/>
          </a:xfrm>
        </p:spPr>
        <p:txBody>
          <a:bodyPr anchor="t">
            <a:noAutofit/>
          </a:bodyPr>
          <a:lstStyle>
            <a:lvl1pPr>
              <a:defRPr sz="1800">
                <a:effectLst/>
              </a:defRPr>
            </a:lvl1pPr>
            <a:lvl2pPr>
              <a:defRPr sz="1600">
                <a:effectLst/>
              </a:defRPr>
            </a:lvl2pPr>
            <a:lvl3pPr>
              <a:defRPr sz="1400">
                <a:effectLst/>
              </a:defRPr>
            </a:lvl3pPr>
            <a:lvl4pPr>
              <a:defRPr sz="1200">
                <a:effectLst/>
              </a:defRPr>
            </a:lvl4pPr>
            <a:lvl5pPr>
              <a:defRPr sz="1200">
                <a:effectLst/>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443131" y="2495969"/>
            <a:ext cx="4604280" cy="576262"/>
          </a:xfrm>
        </p:spPr>
        <p:txBody>
          <a:bodyPr anchor="t" anchorCtr="0">
            <a:noAutofit/>
          </a:bodyPr>
          <a:lstStyle>
            <a:lvl1pPr marL="0" indent="0">
              <a:buNone/>
              <a:defRPr sz="2400" b="0">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hasCustomPrompt="1"/>
          </p:nvPr>
        </p:nvSpPr>
        <p:spPr>
          <a:xfrm>
            <a:off x="6170612" y="3072231"/>
            <a:ext cx="4876801" cy="2547937"/>
          </a:xfrm>
        </p:spPr>
        <p:txBody>
          <a:bodyPr anchor="t">
            <a:no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7597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1141413" y="1060005"/>
            <a:ext cx="9905998" cy="553136"/>
          </a:xfrm>
          <a:prstGeom prst="rect">
            <a:avLst/>
          </a:prstGeom>
        </p:spPr>
        <p:txBody>
          <a:bodyPr anchor="t" anchorCtr="0"/>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176666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Quot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6213" y="620685"/>
            <a:ext cx="9296398" cy="4937759"/>
          </a:xfrm>
          <a:prstGeom prst="rect">
            <a:avLst/>
          </a:prstGeom>
        </p:spPr>
        <p:txBody>
          <a:bodyPr anchor="ctr">
            <a:noAutofit/>
          </a:bodyPr>
          <a:lstStyle>
            <a:lvl1pPr algn="ctr">
              <a:defRPr sz="2800" b="0" i="0" cap="none" baseline="0">
                <a:solidFill>
                  <a:schemeClr val="tx1"/>
                </a:solidFill>
                <a:latin typeface="+mj-lt"/>
              </a:defRPr>
            </a:lvl1pPr>
          </a:lstStyle>
          <a:p>
            <a:r>
              <a:rPr lang="sv-SE" dirty="0"/>
              <a:t>CLICK TO EDIT</a:t>
            </a:r>
            <a:endParaRPr lang="en-US"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74822" y="620685"/>
            <a:ext cx="839180" cy="809808"/>
          </a:xfrm>
          <a:prstGeom prst="rect">
            <a:avLst/>
          </a:prstGeom>
        </p:spPr>
      </p:pic>
    </p:spTree>
    <p:extLst>
      <p:ext uri="{BB962C8B-B14F-4D97-AF65-F5344CB8AC3E}">
        <p14:creationId xmlns:p14="http://schemas.microsoft.com/office/powerpoint/2010/main" val="4290259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srgbClr val="E0861A"/>
                </a:solidFill>
                <a:effectLst/>
                <a:latin typeface="Brandon Text Regular" pitchFamily="34" charset="0"/>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srgbClr val="E0861A"/>
                </a:solidFill>
                <a:effectLst/>
                <a:latin typeface="Brandon Text Regular" pitchFamily="34" charset="0"/>
              </a:rPr>
              <a:t>”</a:t>
            </a:r>
          </a:p>
        </p:txBody>
      </p:sp>
      <p:sp>
        <p:nvSpPr>
          <p:cNvPr id="2" name="Title 1"/>
          <p:cNvSpPr>
            <a:spLocks noGrp="1"/>
          </p:cNvSpPr>
          <p:nvPr>
            <p:ph type="title" hasCustomPrompt="1"/>
          </p:nvPr>
        </p:nvSpPr>
        <p:spPr>
          <a:xfrm>
            <a:off x="1446213" y="609601"/>
            <a:ext cx="9296398" cy="2743199"/>
          </a:xfrm>
          <a:prstGeom prst="rect">
            <a:avLst/>
          </a:prstGeom>
        </p:spPr>
        <p:txBody>
          <a:bodyPr anchor="ctr">
            <a:noAutofit/>
          </a:bodyPr>
          <a:lstStyle>
            <a:lvl1pPr algn="ctr">
              <a:defRPr sz="3200" b="0" i="1" cap="none">
                <a:solidFill>
                  <a:schemeClr val="tx1"/>
                </a:solidFill>
                <a:effectLst/>
                <a:latin typeface="+mn-lt"/>
              </a:defRPr>
            </a:lvl1pPr>
          </a:lstStyle>
          <a:p>
            <a:r>
              <a:rPr lang="en-US" dirty="0"/>
              <a:t>Click to edit master title style</a:t>
            </a:r>
          </a:p>
        </p:txBody>
      </p:sp>
      <p:sp>
        <p:nvSpPr>
          <p:cNvPr id="10" name="Text Placeholder 9"/>
          <p:cNvSpPr>
            <a:spLocks noGrp="1"/>
          </p:cNvSpPr>
          <p:nvPr>
            <p:ph type="body" sz="quarter" idx="13"/>
          </p:nvPr>
        </p:nvSpPr>
        <p:spPr>
          <a:xfrm>
            <a:off x="1674812" y="3352800"/>
            <a:ext cx="8839202" cy="381000"/>
          </a:xfrm>
        </p:spPr>
        <p:txBody>
          <a:bodyPr anchor="t" anchorCtr="0"/>
          <a:lstStyle>
            <a:lvl1pPr marL="0" indent="0" algn="ctr">
              <a:buFontTx/>
              <a:buNone/>
              <a:defRPr>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hasCustomPrompt="1"/>
          </p:nvPr>
        </p:nvSpPr>
        <p:spPr>
          <a:xfrm>
            <a:off x="1141411" y="4343400"/>
            <a:ext cx="9906000" cy="1447800"/>
          </a:xfrm>
        </p:spPr>
        <p:txBody>
          <a:bodyPr vert="horz" lIns="91440" tIns="45720" rIns="91440" bIns="45720" rtlCol="0" anchor="t" anchorCtr="0">
            <a:noAutofit/>
          </a:bodyPr>
          <a:lstStyle>
            <a:lvl1pPr>
              <a:buNone/>
              <a:defRPr lang="en-US" sz="2000">
                <a:solidFill>
                  <a:schemeClr val="tx1"/>
                </a:solidFill>
                <a:effectLst/>
                <a:latin typeface="+mn-lt"/>
              </a:defRPr>
            </a:lvl1pPr>
          </a:lstStyle>
          <a:p>
            <a:pPr marL="0" lvl="0" indent="0">
              <a:buNone/>
            </a:pPr>
            <a:r>
              <a:rPr lang="en-US" dirty="0"/>
              <a:t>Click to edit master text styles</a:t>
            </a:r>
          </a:p>
        </p:txBody>
      </p:sp>
    </p:spTree>
    <p:extLst>
      <p:ext uri="{BB962C8B-B14F-4D97-AF65-F5344CB8AC3E}">
        <p14:creationId xmlns:p14="http://schemas.microsoft.com/office/powerpoint/2010/main" val="900344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7.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1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703386" y="6199094"/>
            <a:ext cx="2344026" cy="234403"/>
          </a:xfrm>
          <a:prstGeom prst="rect">
            <a:avLst/>
          </a:prstGeom>
        </p:spPr>
      </p:pic>
      <p:sp>
        <p:nvSpPr>
          <p:cNvPr id="10" name="Title Placeholder 1"/>
          <p:cNvSpPr>
            <a:spLocks noGrp="1"/>
          </p:cNvSpPr>
          <p:nvPr>
            <p:ph type="title"/>
          </p:nvPr>
        </p:nvSpPr>
        <p:spPr>
          <a:xfrm>
            <a:off x="1141413" y="1089126"/>
            <a:ext cx="9905998" cy="653410"/>
          </a:xfrm>
          <a:prstGeom prst="rect">
            <a:avLst/>
          </a:prstGeom>
        </p:spPr>
        <p:txBody>
          <a:bodyPr vert="horz" lIns="91440" tIns="45720" rIns="91440" bIns="45720" rtlCol="0" anchor="t">
            <a:noAutofit/>
          </a:bodyPr>
          <a:lstStyle/>
          <a:p>
            <a:r>
              <a:rPr lang="en-US"/>
              <a:t>Click to edit Master title style</a:t>
            </a:r>
            <a:endParaRPr lang="en-US" dirty="0"/>
          </a:p>
        </p:txBody>
      </p:sp>
    </p:spTree>
    <p:extLst>
      <p:ext uri="{BB962C8B-B14F-4D97-AF65-F5344CB8AC3E}">
        <p14:creationId xmlns:p14="http://schemas.microsoft.com/office/powerpoint/2010/main" val="3595503816"/>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27"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8" r:id="rId16"/>
    <p:sldLayoutId id="2147483729" r:id="rId17"/>
  </p:sldLayoutIdLst>
  <p:txStyles>
    <p:titleStyle>
      <a:lvl1pPr algn="l" defTabSz="457200" rtl="0" eaLnBrk="1" latinLnBrk="0" hangingPunct="1">
        <a:spcBef>
          <a:spcPct val="0"/>
        </a:spcBef>
        <a:buNone/>
        <a:defRPr sz="2800" b="0" i="0" kern="1200" cap="all">
          <a:ln w="3175" cmpd="sng">
            <a:noFill/>
          </a:ln>
          <a:solidFill>
            <a:schemeClr val="accent1"/>
          </a:solidFill>
          <a:effectLst/>
          <a:latin typeface="+mj-lt"/>
          <a:ea typeface="Brandon Text Bold" pitchFamily="34" charset="0"/>
          <a:cs typeface="Arial"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none" baseline="0">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none" baseline="0">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none" baseline="0">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none" baseline="0">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none" baseline="0">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Placeholder 1"/>
          <p:cNvSpPr>
            <a:spLocks noGrp="1"/>
          </p:cNvSpPr>
          <p:nvPr>
            <p:ph type="title"/>
          </p:nvPr>
        </p:nvSpPr>
        <p:spPr>
          <a:xfrm>
            <a:off x="1141413" y="1089126"/>
            <a:ext cx="9905998" cy="653410"/>
          </a:xfrm>
          <a:prstGeom prst="rect">
            <a:avLst/>
          </a:prstGeom>
        </p:spPr>
        <p:txBody>
          <a:bodyPr vert="horz" lIns="91440" tIns="45720" rIns="91440" bIns="45720" rtlCol="0" anchor="t">
            <a:noAutofit/>
          </a:bodyPr>
          <a:lstStyle/>
          <a:p>
            <a:r>
              <a:rPr lang="en-US"/>
              <a:t>Click to edit Master title style</a:t>
            </a:r>
            <a:endParaRPr lang="en-US" dirty="0"/>
          </a:p>
        </p:txBody>
      </p:sp>
      <p:pic>
        <p:nvPicPr>
          <p:cNvPr id="6" name="Picture 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703387" y="6221413"/>
            <a:ext cx="2344026" cy="234159"/>
          </a:xfrm>
          <a:prstGeom prst="rect">
            <a:avLst/>
          </a:prstGeom>
        </p:spPr>
      </p:pic>
    </p:spTree>
    <p:extLst>
      <p:ext uri="{BB962C8B-B14F-4D97-AF65-F5344CB8AC3E}">
        <p14:creationId xmlns:p14="http://schemas.microsoft.com/office/powerpoint/2010/main" val="304319516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Lst>
  <p:txStyles>
    <p:titleStyle>
      <a:lvl1pPr algn="l" defTabSz="457200" rtl="0" eaLnBrk="1" latinLnBrk="0" hangingPunct="1">
        <a:spcBef>
          <a:spcPct val="0"/>
        </a:spcBef>
        <a:buNone/>
        <a:defRPr sz="2800" b="0" i="0" kern="1200" cap="all">
          <a:ln w="3175" cmpd="sng">
            <a:noFill/>
          </a:ln>
          <a:solidFill>
            <a:schemeClr val="accent1"/>
          </a:solidFill>
          <a:effectLst/>
          <a:latin typeface="+mj-lt"/>
          <a:ea typeface="Brandon Text Bold" pitchFamily="34" charset="0"/>
          <a:cs typeface="Arial"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none" baseline="0">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none" baseline="0">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none" baseline="0">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none" baseline="0">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none" baseline="0">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5.jpg"/><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B103A0-0A2C-47EC-8BE6-58F48FD79214}"/>
              </a:ext>
            </a:extLst>
          </p:cNvPr>
          <p:cNvSpPr>
            <a:spLocks noGrp="1"/>
          </p:cNvSpPr>
          <p:nvPr>
            <p:ph type="title" idx="4294967295"/>
          </p:nvPr>
        </p:nvSpPr>
        <p:spPr>
          <a:xfrm>
            <a:off x="0" y="958363"/>
            <a:ext cx="12192000" cy="1939860"/>
          </a:xfrm>
        </p:spPr>
        <p:txBody>
          <a:bodyPr/>
          <a:lstStyle/>
          <a:p>
            <a:pPr algn="ctr"/>
            <a:r>
              <a:rPr lang="de-DE" sz="3200" b="0" i="0" u="none" baseline="0" dirty="0" err="1"/>
              <a:t>Konftel</a:t>
            </a:r>
            <a:r>
              <a:rPr lang="de-DE" sz="3200" b="0" i="0" u="none" baseline="0" dirty="0"/>
              <a:t> – “sowohl als auch“ statt “entweder oder“</a:t>
            </a:r>
            <a:br>
              <a:rPr lang="de-DE" sz="3200" b="0" i="0" u="none" baseline="0" dirty="0"/>
            </a:br>
            <a:br>
              <a:rPr lang="de-DE" sz="3200" b="0" i="0" u="none" baseline="0" dirty="0"/>
            </a:br>
            <a:r>
              <a:rPr lang="de-DE" sz="2000" b="0" i="0" dirty="0">
                <a:solidFill>
                  <a:srgbClr val="666D70"/>
                </a:solidFill>
                <a:effectLst/>
                <a:latin typeface="Lucida Sans Unicode" panose="020B0602030504020204" pitchFamily="34" charset="0"/>
              </a:rPr>
              <a:t>Effektive Umgebungen für das neue hybride Arbeiten im Besprechungsraum,</a:t>
            </a:r>
            <a:br>
              <a:rPr lang="de-DE" sz="2000" b="0" i="0" dirty="0">
                <a:solidFill>
                  <a:srgbClr val="666D70"/>
                </a:solidFill>
                <a:effectLst/>
                <a:latin typeface="Lucida Sans Unicode" panose="020B0602030504020204" pitchFamily="34" charset="0"/>
              </a:rPr>
            </a:br>
            <a:r>
              <a:rPr lang="de-DE" sz="2000" b="0" i="0" dirty="0">
                <a:solidFill>
                  <a:srgbClr val="666D70"/>
                </a:solidFill>
                <a:effectLst/>
                <a:latin typeface="Lucida Sans Unicode" panose="020B0602030504020204" pitchFamily="34" charset="0"/>
              </a:rPr>
              <a:t>Büro und Homeoffice</a:t>
            </a:r>
            <a:br>
              <a:rPr lang="de-DE" b="0" i="0" dirty="0">
                <a:solidFill>
                  <a:srgbClr val="666D70"/>
                </a:solidFill>
                <a:effectLst/>
                <a:latin typeface="Lucida Sans Unicode" panose="020B0602030504020204" pitchFamily="34" charset="0"/>
              </a:rPr>
            </a:br>
            <a:endParaRPr lang="en" b="0" i="0" u="none" baseline="0" dirty="0"/>
          </a:p>
        </p:txBody>
      </p:sp>
      <p:sp>
        <p:nvSpPr>
          <p:cNvPr id="3" name="Platshållare för text 2">
            <a:extLst>
              <a:ext uri="{FF2B5EF4-FFF2-40B4-BE49-F238E27FC236}">
                <a16:creationId xmlns:a16="http://schemas.microsoft.com/office/drawing/2014/main" id="{37B4CAA3-147B-413A-8FC4-44C2CBD927B4}"/>
              </a:ext>
            </a:extLst>
          </p:cNvPr>
          <p:cNvSpPr>
            <a:spLocks noGrp="1"/>
          </p:cNvSpPr>
          <p:nvPr>
            <p:ph type="body" idx="4294967295"/>
          </p:nvPr>
        </p:nvSpPr>
        <p:spPr>
          <a:xfrm>
            <a:off x="0" y="3125848"/>
            <a:ext cx="12192000" cy="809565"/>
          </a:xfrm>
        </p:spPr>
        <p:txBody>
          <a:bodyPr/>
          <a:lstStyle/>
          <a:p>
            <a:pPr marL="0" indent="0" algn="ctr" rtl="0">
              <a:buNone/>
            </a:pPr>
            <a:r>
              <a:rPr lang="en" sz="1800" b="0" i="0" u="none" baseline="0" dirty="0"/>
              <a:t>Präsentation</a:t>
            </a:r>
            <a:r>
              <a:rPr lang="en" b="0" i="0" u="none" baseline="0" dirty="0"/>
              <a:t> von</a:t>
            </a:r>
            <a:endParaRPr lang="en" dirty="0"/>
          </a:p>
        </p:txBody>
      </p:sp>
      <p:pic>
        <p:nvPicPr>
          <p:cNvPr id="9" name="Picture 8"/>
          <p:cNvPicPr>
            <a:picLocks noChangeAspect="1"/>
          </p:cNvPicPr>
          <p:nvPr/>
        </p:nvPicPr>
        <p:blipFill>
          <a:blip r:embed="rId2"/>
          <a:srcRect l="16703" r="16703"/>
          <a:stretch/>
        </p:blipFill>
        <p:spPr>
          <a:xfrm>
            <a:off x="5328138" y="3671945"/>
            <a:ext cx="1652954" cy="1558267"/>
          </a:xfrm>
          <a:prstGeom prst="ellipse">
            <a:avLst/>
          </a:prstGeom>
        </p:spPr>
      </p:pic>
      <p:sp>
        <p:nvSpPr>
          <p:cNvPr id="5" name="Textfeld 4">
            <a:extLst>
              <a:ext uri="{FF2B5EF4-FFF2-40B4-BE49-F238E27FC236}">
                <a16:creationId xmlns:a16="http://schemas.microsoft.com/office/drawing/2014/main" id="{71ABC53A-79B4-4727-8FD1-2357D2F2D082}"/>
              </a:ext>
            </a:extLst>
          </p:cNvPr>
          <p:cNvSpPr txBox="1"/>
          <p:nvPr/>
        </p:nvSpPr>
        <p:spPr>
          <a:xfrm>
            <a:off x="4747847" y="5457837"/>
            <a:ext cx="2734408" cy="369332"/>
          </a:xfrm>
          <a:prstGeom prst="rect">
            <a:avLst/>
          </a:prstGeom>
          <a:noFill/>
        </p:spPr>
        <p:txBody>
          <a:bodyPr wrap="square" rtlCol="0">
            <a:spAutoFit/>
          </a:bodyPr>
          <a:lstStyle/>
          <a:p>
            <a:r>
              <a:rPr lang="de-DE" dirty="0"/>
              <a:t>Lothar Schumann </a:t>
            </a:r>
            <a:r>
              <a:rPr lang="de-DE" dirty="0" err="1"/>
              <a:t>KONFTEL</a:t>
            </a:r>
            <a:endParaRPr lang="de-DE" dirty="0"/>
          </a:p>
        </p:txBody>
      </p:sp>
    </p:spTree>
    <p:extLst>
      <p:ext uri="{BB962C8B-B14F-4D97-AF65-F5344CB8AC3E}">
        <p14:creationId xmlns:p14="http://schemas.microsoft.com/office/powerpoint/2010/main" val="2147745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26" y="0"/>
            <a:ext cx="12407073" cy="8277366"/>
          </a:xfrm>
          <a:prstGeom prst="rect">
            <a:avLst/>
          </a:prstGeom>
        </p:spPr>
      </p:pic>
      <p:sp>
        <p:nvSpPr>
          <p:cNvPr id="2" name="Title 1"/>
          <p:cNvSpPr>
            <a:spLocks noGrp="1"/>
          </p:cNvSpPr>
          <p:nvPr>
            <p:ph type="title"/>
          </p:nvPr>
        </p:nvSpPr>
        <p:spPr/>
        <p:txBody>
          <a:bodyPr/>
          <a:lstStyle/>
          <a:p>
            <a:pPr algn="r" rtl="0"/>
            <a:r>
              <a:rPr lang="en" b="0" i="0" u="none" baseline="0">
                <a:solidFill>
                  <a:schemeClr val="tx1"/>
                </a:solidFill>
              </a:rPr>
              <a:t>Konftel in hybriden Umgebungen</a:t>
            </a:r>
            <a:endParaRPr lang="en" dirty="0">
              <a:solidFill>
                <a:schemeClr val="tx1"/>
              </a:solidFill>
            </a:endParaRPr>
          </a:p>
        </p:txBody>
      </p:sp>
      <p:sp>
        <p:nvSpPr>
          <p:cNvPr id="7" name="Text Placeholder 6"/>
          <p:cNvSpPr>
            <a:spLocks noGrp="1"/>
          </p:cNvSpPr>
          <p:nvPr>
            <p:ph type="body" idx="1"/>
          </p:nvPr>
        </p:nvSpPr>
        <p:spPr>
          <a:xfrm>
            <a:off x="1751011" y="4777381"/>
            <a:ext cx="8686801" cy="251819"/>
          </a:xfrm>
        </p:spPr>
        <p:txBody>
          <a:bodyPr/>
          <a:lstStyle/>
          <a:p>
            <a:endParaRPr lang="en" dirty="0"/>
          </a:p>
        </p:txBody>
      </p:sp>
    </p:spTree>
    <p:extLst>
      <p:ext uri="{BB962C8B-B14F-4D97-AF65-F5344CB8AC3E}">
        <p14:creationId xmlns:p14="http://schemas.microsoft.com/office/powerpoint/2010/main" val="1399118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176BF2-964C-4702-8242-16C2D31D8AAC}"/>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3AF911E3-46CB-4D45-AA8B-24B3F4211878}"/>
              </a:ext>
            </a:extLst>
          </p:cNvPr>
          <p:cNvSpPr>
            <a:spLocks noGrp="1"/>
          </p:cNvSpPr>
          <p:nvPr>
            <p:ph type="body" idx="1"/>
          </p:nvPr>
        </p:nvSpPr>
        <p:spPr/>
        <p:txBody>
          <a:bodyPr/>
          <a:lstStyle/>
          <a:p>
            <a:endParaRPr lang="de-DE"/>
          </a:p>
        </p:txBody>
      </p:sp>
      <p:pic>
        <p:nvPicPr>
          <p:cNvPr id="4" name="Grafik 3">
            <a:extLst>
              <a:ext uri="{FF2B5EF4-FFF2-40B4-BE49-F238E27FC236}">
                <a16:creationId xmlns:a16="http://schemas.microsoft.com/office/drawing/2014/main" id="{ECECAD9B-1DC9-4D48-8308-DBC53742202D}"/>
              </a:ext>
            </a:extLst>
          </p:cNvPr>
          <p:cNvPicPr>
            <a:picLocks noChangeAspect="1"/>
          </p:cNvPicPr>
          <p:nvPr/>
        </p:nvPicPr>
        <p:blipFill>
          <a:blip r:embed="rId2"/>
          <a:stretch>
            <a:fillRect/>
          </a:stretch>
        </p:blipFill>
        <p:spPr>
          <a:xfrm>
            <a:off x="-95250" y="-390525"/>
            <a:ext cx="12153900" cy="7172325"/>
          </a:xfrm>
          <a:prstGeom prst="rect">
            <a:avLst/>
          </a:prstGeom>
        </p:spPr>
      </p:pic>
    </p:spTree>
    <p:extLst>
      <p:ext uri="{BB962C8B-B14F-4D97-AF65-F5344CB8AC3E}">
        <p14:creationId xmlns:p14="http://schemas.microsoft.com/office/powerpoint/2010/main" val="3484910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141413" y="612128"/>
            <a:ext cx="9905998" cy="721295"/>
          </a:xfrm>
        </p:spPr>
        <p:txBody>
          <a:bodyPr/>
          <a:lstStyle/>
          <a:p>
            <a:pPr algn="l" rtl="0"/>
            <a:r>
              <a:rPr lang="en" b="0" i="0" u="none" baseline="0" dirty="0"/>
              <a:t>Portfolio: Videolösungen</a:t>
            </a:r>
            <a:br>
              <a:rPr lang="en" b="0" i="0" u="none" baseline="0" dirty="0"/>
            </a:br>
            <a:br>
              <a:rPr lang="en" b="0" i="0" u="none" baseline="0" dirty="0"/>
            </a:br>
            <a:r>
              <a:rPr lang="en" b="0" i="0" u="none" baseline="0" dirty="0"/>
              <a:t>BYOM:</a:t>
            </a:r>
            <a:endParaRPr lang="en" dirty="0"/>
          </a:p>
        </p:txBody>
      </p:sp>
      <p:grpSp>
        <p:nvGrpSpPr>
          <p:cNvPr id="7" name="Gruppieren 6">
            <a:extLst>
              <a:ext uri="{FF2B5EF4-FFF2-40B4-BE49-F238E27FC236}">
                <a16:creationId xmlns:a16="http://schemas.microsoft.com/office/drawing/2014/main" id="{6087CA8B-7975-4186-97C3-6C78172C66CF}"/>
              </a:ext>
            </a:extLst>
          </p:cNvPr>
          <p:cNvGrpSpPr/>
          <p:nvPr/>
        </p:nvGrpSpPr>
        <p:grpSpPr>
          <a:xfrm>
            <a:off x="201882" y="1684443"/>
            <a:ext cx="11688351" cy="2353190"/>
            <a:chOff x="201882" y="2701480"/>
            <a:chExt cx="11688351" cy="2353190"/>
          </a:xfrm>
        </p:grpSpPr>
        <p:grpSp>
          <p:nvGrpSpPr>
            <p:cNvPr id="2" name="Group 1"/>
            <p:cNvGrpSpPr/>
            <p:nvPr/>
          </p:nvGrpSpPr>
          <p:grpSpPr>
            <a:xfrm>
              <a:off x="201882" y="2701480"/>
              <a:ext cx="2654799" cy="2353190"/>
              <a:chOff x="201882" y="2701480"/>
              <a:chExt cx="2654799" cy="235319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882" y="2701480"/>
                <a:ext cx="2654799" cy="1770510"/>
              </a:xfrm>
              <a:prstGeom prst="rect">
                <a:avLst/>
              </a:prstGeom>
            </p:spPr>
          </p:pic>
          <p:sp>
            <p:nvSpPr>
              <p:cNvPr id="18" name="TextBox 17"/>
              <p:cNvSpPr txBox="1"/>
              <p:nvPr/>
            </p:nvSpPr>
            <p:spPr>
              <a:xfrm>
                <a:off x="484886" y="4469895"/>
                <a:ext cx="1846906" cy="584775"/>
              </a:xfrm>
              <a:prstGeom prst="rect">
                <a:avLst/>
              </a:prstGeom>
              <a:noFill/>
            </p:spPr>
            <p:txBody>
              <a:bodyPr wrap="square" rtlCol="0">
                <a:spAutoFit/>
              </a:bodyPr>
              <a:lstStyle/>
              <a:p>
                <a:pPr algn="ctr" rtl="0"/>
                <a:r>
                  <a:rPr lang="en" sz="1600" b="0" i="0" u="none" baseline="0" dirty="0">
                    <a:latin typeface="Brandon Text Regular" pitchFamily="34" charset="0"/>
                  </a:rPr>
                  <a:t>KONFTEL </a:t>
                </a:r>
              </a:p>
              <a:p>
                <a:pPr algn="ctr" rtl="0"/>
                <a:r>
                  <a:rPr lang="en" sz="1600" b="0" i="0" u="none" baseline="0" dirty="0">
                    <a:latin typeface="Brandon Text Regular" pitchFamily="34" charset="0"/>
                  </a:rPr>
                  <a:t>C20EGO</a:t>
                </a:r>
              </a:p>
            </p:txBody>
          </p:sp>
        </p:grpSp>
        <p:grpSp>
          <p:nvGrpSpPr>
            <p:cNvPr id="3" name="Group 2"/>
            <p:cNvGrpSpPr/>
            <p:nvPr/>
          </p:nvGrpSpPr>
          <p:grpSpPr>
            <a:xfrm>
              <a:off x="2593119" y="2758372"/>
              <a:ext cx="2570427" cy="2281281"/>
              <a:chOff x="2593119" y="2758372"/>
              <a:chExt cx="2570427" cy="2281281"/>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3119" y="2758372"/>
                <a:ext cx="2570427" cy="1713618"/>
              </a:xfrm>
              <a:prstGeom prst="rect">
                <a:avLst/>
              </a:prstGeom>
            </p:spPr>
          </p:pic>
          <p:sp>
            <p:nvSpPr>
              <p:cNvPr id="35" name="TextBox 34"/>
              <p:cNvSpPr txBox="1"/>
              <p:nvPr/>
            </p:nvSpPr>
            <p:spPr>
              <a:xfrm>
                <a:off x="2856681" y="4454878"/>
                <a:ext cx="1945105" cy="584775"/>
              </a:xfrm>
              <a:prstGeom prst="rect">
                <a:avLst/>
              </a:prstGeom>
              <a:noFill/>
            </p:spPr>
            <p:txBody>
              <a:bodyPr wrap="square" rtlCol="0">
                <a:spAutoFit/>
              </a:bodyPr>
              <a:lstStyle/>
              <a:p>
                <a:pPr algn="ctr" rtl="0"/>
                <a:r>
                  <a:rPr lang="en" sz="1600" b="0" i="0" u="none" baseline="0" dirty="0">
                    <a:latin typeface="Brandon Text Regular" pitchFamily="34" charset="0"/>
                  </a:rPr>
                  <a:t>KONFTEL </a:t>
                </a:r>
              </a:p>
              <a:p>
                <a:pPr algn="ctr" rtl="0"/>
                <a:r>
                  <a:rPr lang="en" sz="1600" b="0" i="0" u="none" baseline="0" dirty="0">
                    <a:latin typeface="Brandon Text Regular" pitchFamily="34" charset="0"/>
                  </a:rPr>
                  <a:t>C2055/C2055Wx</a:t>
                </a:r>
              </a:p>
            </p:txBody>
          </p:sp>
        </p:grpSp>
        <p:grpSp>
          <p:nvGrpSpPr>
            <p:cNvPr id="4" name="Group 3"/>
            <p:cNvGrpSpPr/>
            <p:nvPr/>
          </p:nvGrpSpPr>
          <p:grpSpPr>
            <a:xfrm>
              <a:off x="5019691" y="2764279"/>
              <a:ext cx="2364719" cy="2281069"/>
              <a:chOff x="5019691" y="2764279"/>
              <a:chExt cx="2364719" cy="2281069"/>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9691" y="2764279"/>
                <a:ext cx="2364719" cy="1577053"/>
              </a:xfrm>
              <a:prstGeom prst="rect">
                <a:avLst/>
              </a:prstGeom>
            </p:spPr>
          </p:pic>
          <p:sp>
            <p:nvSpPr>
              <p:cNvPr id="36" name="TextBox 35"/>
              <p:cNvSpPr txBox="1"/>
              <p:nvPr/>
            </p:nvSpPr>
            <p:spPr>
              <a:xfrm>
                <a:off x="5106544" y="4460573"/>
                <a:ext cx="1978912" cy="584775"/>
              </a:xfrm>
              <a:prstGeom prst="rect">
                <a:avLst/>
              </a:prstGeom>
              <a:noFill/>
            </p:spPr>
            <p:txBody>
              <a:bodyPr wrap="square" rtlCol="0">
                <a:spAutoFit/>
              </a:bodyPr>
              <a:lstStyle/>
              <a:p>
                <a:pPr algn="ctr" rtl="0"/>
                <a:r>
                  <a:rPr lang="en" sz="1600" b="0" i="0" u="none" baseline="0" dirty="0">
                    <a:latin typeface="Brandon Text Regular" pitchFamily="34" charset="0"/>
                  </a:rPr>
                  <a:t>KONFTEL </a:t>
                </a:r>
              </a:p>
              <a:p>
                <a:pPr algn="ctr" rtl="0"/>
                <a:r>
                  <a:rPr lang="en" sz="1600" b="0" i="0" u="none" baseline="0" dirty="0">
                    <a:latin typeface="Brandon Text Regular" pitchFamily="34" charset="0"/>
                  </a:rPr>
                  <a:t>C5055Wx</a:t>
                </a:r>
              </a:p>
            </p:txBody>
          </p:sp>
        </p:grpSp>
        <p:grpSp>
          <p:nvGrpSpPr>
            <p:cNvPr id="5" name="Group 4"/>
            <p:cNvGrpSpPr/>
            <p:nvPr/>
          </p:nvGrpSpPr>
          <p:grpSpPr>
            <a:xfrm>
              <a:off x="7182812" y="2758372"/>
              <a:ext cx="2356534" cy="2280797"/>
              <a:chOff x="7182812" y="2758372"/>
              <a:chExt cx="2356534" cy="2280797"/>
            </a:xfrm>
          </p:grpSpPr>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2812" y="2758372"/>
                <a:ext cx="2285311" cy="1606710"/>
              </a:xfrm>
              <a:prstGeom prst="rect">
                <a:avLst/>
              </a:prstGeom>
            </p:spPr>
          </p:pic>
          <p:sp>
            <p:nvSpPr>
              <p:cNvPr id="37" name="TextBox 36"/>
              <p:cNvSpPr txBox="1"/>
              <p:nvPr/>
            </p:nvSpPr>
            <p:spPr>
              <a:xfrm>
                <a:off x="7386422" y="4454394"/>
                <a:ext cx="2152924" cy="584775"/>
              </a:xfrm>
              <a:prstGeom prst="rect">
                <a:avLst/>
              </a:prstGeom>
              <a:noFill/>
            </p:spPr>
            <p:txBody>
              <a:bodyPr wrap="square" rtlCol="0">
                <a:spAutoFit/>
              </a:bodyPr>
              <a:lstStyle/>
              <a:p>
                <a:pPr algn="ctr" rtl="0"/>
                <a:r>
                  <a:rPr lang="en" sz="1600" b="0" i="0" u="none" baseline="0" dirty="0">
                    <a:latin typeface="Brandon Text Regular" pitchFamily="34" charset="0"/>
                  </a:rPr>
                  <a:t>KONFTEL </a:t>
                </a:r>
              </a:p>
              <a:p>
                <a:pPr algn="ctr" rtl="0"/>
                <a:r>
                  <a:rPr lang="en" sz="1600" b="0" i="0" u="none" baseline="0" dirty="0">
                    <a:latin typeface="Brandon Text Regular" pitchFamily="34" charset="0"/>
                  </a:rPr>
                  <a:t>C50300 Hybrid</a:t>
                </a:r>
              </a:p>
            </p:txBody>
          </p:sp>
        </p:grpSp>
        <p:grpSp>
          <p:nvGrpSpPr>
            <p:cNvPr id="6" name="Group 5"/>
            <p:cNvGrpSpPr/>
            <p:nvPr/>
          </p:nvGrpSpPr>
          <p:grpSpPr>
            <a:xfrm>
              <a:off x="9527498" y="2760722"/>
              <a:ext cx="2362735" cy="2286639"/>
              <a:chOff x="9527498" y="2760722"/>
              <a:chExt cx="2362735" cy="2286639"/>
            </a:xfrm>
          </p:grpSpPr>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7498" y="2760722"/>
                <a:ext cx="2362735" cy="1374021"/>
              </a:xfrm>
              <a:prstGeom prst="rect">
                <a:avLst/>
              </a:prstGeom>
            </p:spPr>
          </p:pic>
          <p:sp>
            <p:nvSpPr>
              <p:cNvPr id="38" name="TextBox 37"/>
              <p:cNvSpPr txBox="1"/>
              <p:nvPr/>
            </p:nvSpPr>
            <p:spPr>
              <a:xfrm>
                <a:off x="9730987" y="4462586"/>
                <a:ext cx="1846906" cy="584775"/>
              </a:xfrm>
              <a:prstGeom prst="rect">
                <a:avLst/>
              </a:prstGeom>
              <a:noFill/>
            </p:spPr>
            <p:txBody>
              <a:bodyPr wrap="square" rtlCol="0">
                <a:spAutoFit/>
              </a:bodyPr>
              <a:lstStyle/>
              <a:p>
                <a:pPr algn="ctr" rtl="0"/>
                <a:r>
                  <a:rPr lang="en" sz="1600" b="0" i="0" u="none" baseline="0" dirty="0">
                    <a:latin typeface="Brandon Text Regular" pitchFamily="34" charset="0"/>
                  </a:rPr>
                  <a:t>KONFTEL </a:t>
                </a:r>
              </a:p>
              <a:p>
                <a:pPr algn="ctr" rtl="0"/>
                <a:r>
                  <a:rPr lang="en" sz="1600" b="0" i="0" u="none" baseline="0" dirty="0">
                    <a:latin typeface="Brandon Text Regular" pitchFamily="34" charset="0"/>
                  </a:rPr>
                  <a:t>C50800 Hybrid</a:t>
                </a:r>
              </a:p>
            </p:txBody>
          </p:sp>
        </p:grpSp>
      </p:grpSp>
      <p:sp>
        <p:nvSpPr>
          <p:cNvPr id="8" name="Textfeld 7">
            <a:extLst>
              <a:ext uri="{FF2B5EF4-FFF2-40B4-BE49-F238E27FC236}">
                <a16:creationId xmlns:a16="http://schemas.microsoft.com/office/drawing/2014/main" id="{8475F522-5B38-4E62-8A93-DD5FED02BAEB}"/>
              </a:ext>
            </a:extLst>
          </p:cNvPr>
          <p:cNvSpPr txBox="1"/>
          <p:nvPr/>
        </p:nvSpPr>
        <p:spPr>
          <a:xfrm>
            <a:off x="996242" y="4251115"/>
            <a:ext cx="4167304" cy="523220"/>
          </a:xfrm>
          <a:prstGeom prst="rect">
            <a:avLst/>
          </a:prstGeom>
          <a:noFill/>
        </p:spPr>
        <p:txBody>
          <a:bodyPr wrap="square" rtlCol="0">
            <a:spAutoFit/>
          </a:bodyPr>
          <a:lstStyle/>
          <a:p>
            <a:r>
              <a:rPr lang="de-DE" sz="2800" dirty="0">
                <a:solidFill>
                  <a:schemeClr val="accent1"/>
                </a:solidFill>
                <a:latin typeface="+mj-lt"/>
              </a:rPr>
              <a:t>All in </a:t>
            </a:r>
            <a:r>
              <a:rPr lang="de-DE" sz="2800" dirty="0" err="1">
                <a:solidFill>
                  <a:schemeClr val="accent1"/>
                </a:solidFill>
                <a:latin typeface="+mj-lt"/>
              </a:rPr>
              <a:t>one</a:t>
            </a:r>
            <a:r>
              <a:rPr lang="de-DE" sz="2800" dirty="0">
                <a:solidFill>
                  <a:schemeClr val="accent1"/>
                </a:solidFill>
                <a:latin typeface="+mj-lt"/>
              </a:rPr>
              <a:t>:</a:t>
            </a:r>
          </a:p>
        </p:txBody>
      </p:sp>
      <p:pic>
        <p:nvPicPr>
          <p:cNvPr id="10" name="Grafik 9">
            <a:extLst>
              <a:ext uri="{FF2B5EF4-FFF2-40B4-BE49-F238E27FC236}">
                <a16:creationId xmlns:a16="http://schemas.microsoft.com/office/drawing/2014/main" id="{C0CEFF2C-7CDC-4AE3-8A42-F33DECCFD377}"/>
              </a:ext>
            </a:extLst>
          </p:cNvPr>
          <p:cNvPicPr>
            <a:picLocks noChangeAspect="1"/>
          </p:cNvPicPr>
          <p:nvPr/>
        </p:nvPicPr>
        <p:blipFill>
          <a:blip r:embed="rId8"/>
          <a:stretch>
            <a:fillRect/>
          </a:stretch>
        </p:blipFill>
        <p:spPr>
          <a:xfrm>
            <a:off x="2383930" y="4319146"/>
            <a:ext cx="3177115" cy="1428656"/>
          </a:xfrm>
          <a:prstGeom prst="rect">
            <a:avLst/>
          </a:prstGeom>
        </p:spPr>
      </p:pic>
      <p:sp>
        <p:nvSpPr>
          <p:cNvPr id="17" name="TextBox 34">
            <a:extLst>
              <a:ext uri="{FF2B5EF4-FFF2-40B4-BE49-F238E27FC236}">
                <a16:creationId xmlns:a16="http://schemas.microsoft.com/office/drawing/2014/main" id="{1680245C-9015-441B-962B-BFECDD71F195}"/>
              </a:ext>
            </a:extLst>
          </p:cNvPr>
          <p:cNvSpPr txBox="1"/>
          <p:nvPr/>
        </p:nvSpPr>
        <p:spPr>
          <a:xfrm>
            <a:off x="3074586" y="5702241"/>
            <a:ext cx="1945105" cy="584775"/>
          </a:xfrm>
          <a:prstGeom prst="rect">
            <a:avLst/>
          </a:prstGeom>
          <a:noFill/>
        </p:spPr>
        <p:txBody>
          <a:bodyPr wrap="square" rtlCol="0">
            <a:spAutoFit/>
          </a:bodyPr>
          <a:lstStyle/>
          <a:p>
            <a:pPr algn="ctr" rtl="0"/>
            <a:r>
              <a:rPr lang="en" sz="1600" b="0" i="0" u="none" baseline="0" dirty="0">
                <a:latin typeface="Brandon Text Regular" pitchFamily="34" charset="0"/>
              </a:rPr>
              <a:t>KONFTEL </a:t>
            </a:r>
          </a:p>
          <a:p>
            <a:pPr algn="ctr" rtl="0"/>
            <a:r>
              <a:rPr lang="en" sz="1600" b="0" i="0" u="none" baseline="0" dirty="0">
                <a:latin typeface="Brandon Text Regular" pitchFamily="34" charset="0"/>
              </a:rPr>
              <a:t>CC200</a:t>
            </a:r>
          </a:p>
        </p:txBody>
      </p:sp>
    </p:spTree>
    <p:extLst>
      <p:ext uri="{BB962C8B-B14F-4D97-AF65-F5344CB8AC3E}">
        <p14:creationId xmlns:p14="http://schemas.microsoft.com/office/powerpoint/2010/main" val="4233222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C:\Users\Mia\Konftel AB\Konftel Team - MARKETING\Activities\2020\Hybrid work\Artboard 21@3x-8.png"/>
          <p:cNvPicPr>
            <a:picLocks noChangeAspect="1" noChangeArrowheads="1"/>
          </p:cNvPicPr>
          <p:nvPr/>
        </p:nvPicPr>
        <p:blipFill rotWithShape="1">
          <a:blip r:embed="rId2">
            <a:extLst>
              <a:ext uri="{28A0092B-C50C-407E-A947-70E740481C1C}">
                <a14:useLocalDpi xmlns:a14="http://schemas.microsoft.com/office/drawing/2010/main" val="0"/>
              </a:ext>
            </a:extLst>
          </a:blip>
          <a:srcRect l="15887" t="28754" b="26558"/>
          <a:stretch/>
        </p:blipFill>
        <p:spPr bwMode="auto">
          <a:xfrm>
            <a:off x="1711841" y="2000489"/>
            <a:ext cx="7777557" cy="292238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l" rtl="0"/>
            <a:r>
              <a:rPr lang="en" b="0" i="0" u="none" baseline="0"/>
              <a:t>In einer Zeit der Abstandsregelungen</a:t>
            </a:r>
            <a:endParaRPr lang="en" dirty="0"/>
          </a:p>
        </p:txBody>
      </p:sp>
      <p:sp>
        <p:nvSpPr>
          <p:cNvPr id="17" name="Rectangle 16"/>
          <p:cNvSpPr/>
          <p:nvPr/>
        </p:nvSpPr>
        <p:spPr>
          <a:xfrm>
            <a:off x="3157425" y="5259388"/>
            <a:ext cx="6096000" cy="646331"/>
          </a:xfrm>
          <a:prstGeom prst="rect">
            <a:avLst/>
          </a:prstGeom>
        </p:spPr>
        <p:txBody>
          <a:bodyPr>
            <a:spAutoFit/>
          </a:bodyPr>
          <a:lstStyle/>
          <a:p>
            <a:pPr algn="ctr" rtl="0"/>
            <a:r>
              <a:rPr lang="en" b="0" i="0" u="none" baseline="0" dirty="0"/>
              <a:t>Der Bedarf an skalierbaren Lösungen wächst, </a:t>
            </a:r>
            <a:br>
              <a:rPr lang="en" b="0" i="0" u="none" baseline="0" dirty="0"/>
            </a:br>
            <a:r>
              <a:rPr lang="en" b="0" i="0" u="none" baseline="0" dirty="0"/>
              <a:t>wenn die Abstände größer werden</a:t>
            </a:r>
          </a:p>
        </p:txBody>
      </p:sp>
      <p:sp>
        <p:nvSpPr>
          <p:cNvPr id="26" name="Rounded Rectangle 25"/>
          <p:cNvSpPr/>
          <p:nvPr/>
        </p:nvSpPr>
        <p:spPr>
          <a:xfrm>
            <a:off x="3827275" y="2604976"/>
            <a:ext cx="4221570" cy="1612259"/>
          </a:xfrm>
          <a:prstGeom prst="round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a:p>
        </p:txBody>
      </p:sp>
      <p:pic>
        <p:nvPicPr>
          <p:cNvPr id="37" name="Picture 3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55941" y="3129963"/>
            <a:ext cx="564237" cy="562284"/>
          </a:xfrm>
          <a:prstGeom prst="rect">
            <a:avLst/>
          </a:prstGeom>
        </p:spPr>
      </p:pic>
      <p:pic>
        <p:nvPicPr>
          <p:cNvPr id="38" name="Picture 6" descr="C:\Users\Mia\Konftel AB\Konftel Team - MARKETING\Activities\2020\Hybrid work\Artboard 22@3x-8.png"/>
          <p:cNvPicPr>
            <a:picLocks noChangeAspect="1" noChangeArrowheads="1"/>
          </p:cNvPicPr>
          <p:nvPr/>
        </p:nvPicPr>
        <p:blipFill rotWithShape="1">
          <a:blip r:embed="rId4">
            <a:extLst>
              <a:ext uri="{28A0092B-C50C-407E-A947-70E740481C1C}">
                <a14:useLocalDpi xmlns:a14="http://schemas.microsoft.com/office/drawing/2010/main" val="0"/>
              </a:ext>
            </a:extLst>
          </a:blip>
          <a:srcRect t="24802" b="30509"/>
          <a:stretch/>
        </p:blipFill>
        <p:spPr bwMode="auto">
          <a:xfrm>
            <a:off x="1869766" y="1934072"/>
            <a:ext cx="9246596" cy="2922385"/>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38"/>
          <p:cNvSpPr/>
          <p:nvPr/>
        </p:nvSpPr>
        <p:spPr>
          <a:xfrm>
            <a:off x="2030373" y="2604976"/>
            <a:ext cx="7690959" cy="1612259"/>
          </a:xfrm>
          <a:prstGeom prst="round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a:p>
        </p:txBody>
      </p:sp>
      <p:grpSp>
        <p:nvGrpSpPr>
          <p:cNvPr id="13" name="Group 12"/>
          <p:cNvGrpSpPr/>
          <p:nvPr/>
        </p:nvGrpSpPr>
        <p:grpSpPr>
          <a:xfrm>
            <a:off x="3710183" y="3147330"/>
            <a:ext cx="4108423" cy="562284"/>
            <a:chOff x="3710183" y="3147330"/>
            <a:chExt cx="4108423" cy="562284"/>
          </a:xfrm>
        </p:grpSpPr>
        <p:pic>
          <p:nvPicPr>
            <p:cNvPr id="40" name="Picture 3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10183" y="3147330"/>
              <a:ext cx="564237" cy="562284"/>
            </a:xfrm>
            <a:prstGeom prst="rect">
              <a:avLst/>
            </a:prstGeom>
          </p:spPr>
        </p:pic>
        <p:cxnSp>
          <p:nvCxnSpPr>
            <p:cNvPr id="41" name="Straight Connector 40"/>
            <p:cNvCxnSpPr/>
            <p:nvPr/>
          </p:nvCxnSpPr>
          <p:spPr>
            <a:xfrm>
              <a:off x="4146698" y="3428472"/>
              <a:ext cx="3296093"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54369" y="3147330"/>
              <a:ext cx="564237" cy="562284"/>
            </a:xfrm>
            <a:prstGeom prst="rect">
              <a:avLst/>
            </a:prstGeom>
          </p:spPr>
        </p:pic>
      </p:grpSp>
    </p:spTree>
    <p:extLst>
      <p:ext uri="{BB962C8B-B14F-4D97-AF65-F5344CB8AC3E}">
        <p14:creationId xmlns:p14="http://schemas.microsoft.com/office/powerpoint/2010/main" val="155709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1000"/>
                                        <p:tgtEl>
                                          <p:spTgt spid="3080"/>
                                        </p:tgtEl>
                                      </p:cBhvr>
                                    </p:animEffect>
                                    <p:set>
                                      <p:cBhvr>
                                        <p:cTn id="7" dur="1" fill="hold">
                                          <p:stCondLst>
                                            <p:cond delay="999"/>
                                          </p:stCondLst>
                                        </p:cTn>
                                        <p:tgtEl>
                                          <p:spTgt spid="3080"/>
                                        </p:tgtEl>
                                        <p:attrNameLst>
                                          <p:attrName>style.visibility</p:attrName>
                                        </p:attrNameLst>
                                      </p:cBhvr>
                                      <p:to>
                                        <p:strVal val="hidden"/>
                                      </p:to>
                                    </p:set>
                                  </p:childTnLst>
                                </p:cTn>
                              </p:par>
                              <p:par>
                                <p:cTn id="8" presetID="16" presetClass="exit" presetSubtype="21" fill="hold" nodeType="withEffect">
                                  <p:stCondLst>
                                    <p:cond delay="0"/>
                                  </p:stCondLst>
                                  <p:childTnLst>
                                    <p:animEffect transition="out" filter="barn(inVertical)">
                                      <p:cBhvr>
                                        <p:cTn id="9" dur="1000"/>
                                        <p:tgtEl>
                                          <p:spTgt spid="37"/>
                                        </p:tgtEl>
                                      </p:cBhvr>
                                    </p:animEffect>
                                    <p:set>
                                      <p:cBhvr>
                                        <p:cTn id="10" dur="1" fill="hold">
                                          <p:stCondLst>
                                            <p:cond delay="999"/>
                                          </p:stCondLst>
                                        </p:cTn>
                                        <p:tgtEl>
                                          <p:spTgt spid="37"/>
                                        </p:tgtEl>
                                        <p:attrNameLst>
                                          <p:attrName>style.visibility</p:attrName>
                                        </p:attrNameLst>
                                      </p:cBhvr>
                                      <p:to>
                                        <p:strVal val="hidden"/>
                                      </p:to>
                                    </p:set>
                                  </p:childTnLst>
                                </p:cTn>
                              </p:par>
                            </p:childTnLst>
                          </p:cTn>
                        </p:par>
                        <p:par>
                          <p:cTn id="11" fill="hold">
                            <p:stCondLst>
                              <p:cond delay="1000"/>
                            </p:stCondLst>
                            <p:childTnLst>
                              <p:par>
                                <p:cTn id="12" presetID="16" presetClass="entr" presetSubtype="37"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barn(outVertical)">
                                      <p:cBhvr>
                                        <p:cTn id="14" dur="1000"/>
                                        <p:tgtEl>
                                          <p:spTgt spid="39"/>
                                        </p:tgtEl>
                                      </p:cBhvr>
                                    </p:animEffect>
                                  </p:childTnLst>
                                </p:cTn>
                              </p:par>
                            </p:childTnLst>
                          </p:cTn>
                        </p:par>
                        <p:par>
                          <p:cTn id="15" fill="hold">
                            <p:stCondLst>
                              <p:cond delay="2000"/>
                            </p:stCondLst>
                            <p:childTnLst>
                              <p:par>
                                <p:cTn id="16" presetID="16" presetClass="entr" presetSubtype="37"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arn(outVertical)">
                                      <p:cBhvr>
                                        <p:cTn id="18" dur="1000"/>
                                        <p:tgtEl>
                                          <p:spTgt spid="38"/>
                                        </p:tgtEl>
                                      </p:cBhvr>
                                    </p:animEffect>
                                  </p:childTnLst>
                                </p:cTn>
                              </p:par>
                            </p:childTnLst>
                          </p:cTn>
                        </p:par>
                        <p:par>
                          <p:cTn id="19" fill="hold">
                            <p:stCondLst>
                              <p:cond delay="3000"/>
                            </p:stCondLst>
                            <p:childTnLst>
                              <p:par>
                                <p:cTn id="20" presetID="16" presetClass="entr" presetSubtype="37"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outVertical)">
                                      <p:cBhvr>
                                        <p:cTn id="22" dur="1500"/>
                                        <p:tgtEl>
                                          <p:spTgt spid="13"/>
                                        </p:tgtEl>
                                      </p:cBhvr>
                                    </p:animEffect>
                                  </p:childTnLst>
                                </p:cTn>
                              </p:par>
                            </p:childTnLst>
                          </p:cTn>
                        </p:par>
                        <p:par>
                          <p:cTn id="23" fill="hold">
                            <p:stCondLst>
                              <p:cond delay="4500"/>
                            </p:stCondLst>
                            <p:childTnLst>
                              <p:par>
                                <p:cTn id="24" presetID="10" presetClass="entr" presetSubtype="0" fill="hold" grpId="0" nodeType="afterEffect">
                                  <p:stCondLst>
                                    <p:cond delay="100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141412" y="2275840"/>
            <a:ext cx="5076508" cy="3335974"/>
          </a:xfrm>
        </p:spPr>
        <p:txBody>
          <a:bodyPr/>
          <a:lstStyle/>
          <a:p>
            <a:pPr algn="l" rtl="0"/>
            <a:r>
              <a:rPr lang="en" b="0" i="0" u="none" baseline="0" dirty="0"/>
              <a:t>Konftel Cam50 + Konftel 800 + </a:t>
            </a:r>
            <a:br>
              <a:rPr lang="en" b="0" i="0" u="none" baseline="0" dirty="0"/>
            </a:br>
            <a:r>
              <a:rPr lang="en" b="0" i="0" u="none" baseline="0" dirty="0"/>
              <a:t>Konftel OCC Hub </a:t>
            </a:r>
            <a:endParaRPr lang="en" dirty="0"/>
          </a:p>
          <a:p>
            <a:pPr algn="l" rtl="0"/>
            <a:r>
              <a:rPr lang="en" b="0" i="0" u="none" baseline="0" dirty="0"/>
              <a:t>Video-Kollaborationsset für mittelgroße bis sehr große Meetings (über 20 Personen)</a:t>
            </a:r>
            <a:endParaRPr lang="en" dirty="0"/>
          </a:p>
          <a:p>
            <a:pPr algn="l" rtl="0"/>
            <a:r>
              <a:rPr lang="en" b="0" i="0" u="none" baseline="0" dirty="0"/>
              <a:t>Hybride Konferenzen (USB + SIP)</a:t>
            </a:r>
            <a:endParaRPr lang="en" dirty="0"/>
          </a:p>
          <a:p>
            <a:pPr algn="l" rtl="0"/>
            <a:r>
              <a:rPr lang="en" b="0" i="0" u="none" baseline="0" dirty="0"/>
              <a:t>Daisy-Chain-Funktion für bis zu drei </a:t>
            </a:r>
            <a:br>
              <a:rPr lang="en" b="0" i="0" u="none" baseline="0" dirty="0"/>
            </a:br>
            <a:r>
              <a:rPr lang="en" b="0" i="0" u="none" baseline="0" dirty="0"/>
              <a:t>Konftel 800 oder erweitern Sie mit </a:t>
            </a:r>
            <a:br>
              <a:rPr lang="en" b="0" i="0" u="none" baseline="0" dirty="0"/>
            </a:br>
            <a:r>
              <a:rPr lang="en" b="0" i="0" u="none" baseline="0" dirty="0"/>
              <a:t>Konftel Smart Microphones.</a:t>
            </a:r>
            <a:endParaRPr lang="en" dirty="0"/>
          </a:p>
        </p:txBody>
      </p:sp>
      <p:sp>
        <p:nvSpPr>
          <p:cNvPr id="5" name="Title 4"/>
          <p:cNvSpPr>
            <a:spLocks noGrp="1"/>
          </p:cNvSpPr>
          <p:nvPr>
            <p:ph type="title"/>
          </p:nvPr>
        </p:nvSpPr>
        <p:spPr/>
        <p:txBody>
          <a:bodyPr/>
          <a:lstStyle/>
          <a:p>
            <a:pPr algn="l" rtl="0"/>
            <a:r>
              <a:rPr lang="en" b="0" i="0" u="none" baseline="0"/>
              <a:t>Konftel c50800 Hybrid</a:t>
            </a:r>
            <a:br>
              <a:rPr lang="en"/>
            </a:br>
            <a:r>
              <a:rPr lang="en" sz="2000" b="0" i="0" u="none" baseline="0">
                <a:solidFill>
                  <a:schemeClr val="tx1"/>
                </a:solidFill>
                <a:latin typeface="Brandon Text Light" pitchFamily="34" charset="0"/>
              </a:rPr>
              <a:t>Zuverlässige Videokonferenzen</a:t>
            </a:r>
            <a:endParaRPr lang="en"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2679" y="2062809"/>
            <a:ext cx="4611671" cy="2681864"/>
          </a:xfrm>
          <a:prstGeom prst="rect">
            <a:avLst/>
          </a:prstGeom>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93700" y="2152650"/>
            <a:ext cx="4686301" cy="3124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622678" y="2152651"/>
            <a:ext cx="1130671" cy="8401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 sz="1100" b="0" i="0" u="none" baseline="0" dirty="0">
                <a:solidFill>
                  <a:srgbClr val="FFFFFF"/>
                </a:solidFill>
                <a:latin typeface="Brandon Text Bold"/>
              </a:rPr>
              <a:t>MITTELGROß –</a:t>
            </a:r>
          </a:p>
          <a:p>
            <a:pPr algn="ctr" rtl="0"/>
            <a:r>
              <a:rPr lang="en" sz="1100" b="0" i="0" u="none" baseline="0" dirty="0">
                <a:solidFill>
                  <a:srgbClr val="FFFFFF"/>
                </a:solidFill>
                <a:latin typeface="Brandon Text Bold"/>
              </a:rPr>
              <a:t>SEHR GROß</a:t>
            </a:r>
            <a:endParaRPr lang="en" sz="1400" dirty="0">
              <a:solidFill>
                <a:srgbClr val="FFFFFF"/>
              </a:solidFill>
              <a:latin typeface="Brandon Text Bold"/>
            </a:endParaRPr>
          </a:p>
        </p:txBody>
      </p:sp>
    </p:spTree>
    <p:extLst>
      <p:ext uri="{BB962C8B-B14F-4D97-AF65-F5344CB8AC3E}">
        <p14:creationId xmlns:p14="http://schemas.microsoft.com/office/powerpoint/2010/main" val="95177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r>
              <a:rPr lang="de-DE"/>
              <a:t>Full HD 1080p/60 fps</a:t>
            </a:r>
          </a:p>
          <a:p>
            <a:r>
              <a:rPr lang="de-DE"/>
              <a:t>USB 3.0 </a:t>
            </a:r>
          </a:p>
          <a:p>
            <a:r>
              <a:rPr lang="de-DE"/>
              <a:t>72,5° Bildwinkel</a:t>
            </a:r>
          </a:p>
          <a:p>
            <a:r>
              <a:rPr lang="de-DE"/>
              <a:t>12x optischer Zoom</a:t>
            </a:r>
          </a:p>
          <a:p>
            <a:r>
              <a:rPr lang="de-DE"/>
              <a:t>Pan-Tilt-Zoom</a:t>
            </a:r>
          </a:p>
          <a:p>
            <a:r>
              <a:rPr lang="de-DE"/>
              <a:t>Voreinstellungen</a:t>
            </a:r>
          </a:p>
          <a:p>
            <a:r>
              <a:rPr lang="de-DE"/>
              <a:t>Inklusive Fernbedienung</a:t>
            </a:r>
          </a:p>
          <a:p>
            <a:endParaRPr lang="en-US" dirty="0"/>
          </a:p>
          <a:p>
            <a:endParaRPr lang="en-US" dirty="0"/>
          </a:p>
        </p:txBody>
      </p:sp>
      <p:sp>
        <p:nvSpPr>
          <p:cNvPr id="4" name="Content Placeholder 3"/>
          <p:cNvSpPr>
            <a:spLocks noGrp="1"/>
          </p:cNvSpPr>
          <p:nvPr>
            <p:ph sz="half" idx="2"/>
          </p:nvPr>
        </p:nvSpPr>
        <p:spPr/>
        <p:txBody>
          <a:bodyPr/>
          <a:lstStyle/>
          <a:p>
            <a:endParaRPr lang="en-US"/>
          </a:p>
        </p:txBody>
      </p:sp>
      <p:sp>
        <p:nvSpPr>
          <p:cNvPr id="6" name="Title 5"/>
          <p:cNvSpPr>
            <a:spLocks noGrp="1"/>
          </p:cNvSpPr>
          <p:nvPr>
            <p:ph type="title"/>
          </p:nvPr>
        </p:nvSpPr>
        <p:spPr/>
        <p:txBody>
          <a:bodyPr/>
          <a:lstStyle/>
          <a:p>
            <a:r>
              <a:rPr lang="de-DE"/>
              <a:t>Konftel Cam50</a:t>
            </a:r>
            <a:br>
              <a:rPr lang="de-DE"/>
            </a:br>
            <a:r>
              <a:rPr lang="de-DE" sz="1800">
                <a:solidFill>
                  <a:schemeClr val="tx1"/>
                </a:solidFill>
                <a:latin typeface="Brandon Text Light" pitchFamily="34" charset="0"/>
              </a:rPr>
              <a:t>AUFNAHME IN PERFEKTION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3740" y="785963"/>
            <a:ext cx="4225867" cy="465754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768272" y="1503637"/>
            <a:ext cx="5633331" cy="3983456"/>
          </a:xfrm>
          <a:prstGeom prst="rect">
            <a:avLst/>
          </a:prstGeom>
        </p:spPr>
      </p:pic>
      <p:sp>
        <p:nvSpPr>
          <p:cNvPr id="2" name="Isosceles Triangle 1"/>
          <p:cNvSpPr/>
          <p:nvPr/>
        </p:nvSpPr>
        <p:spPr>
          <a:xfrm>
            <a:off x="5348511" y="1267675"/>
            <a:ext cx="2409244" cy="1847059"/>
          </a:xfrm>
          <a:prstGeom prst="triangle">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8043030" y="1068975"/>
            <a:ext cx="3404601" cy="4258398"/>
            <a:chOff x="8043030" y="1068975"/>
            <a:chExt cx="3404601" cy="4258398"/>
          </a:xfrm>
        </p:grpSpPr>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r="26211"/>
            <a:stretch/>
          </p:blipFill>
          <p:spPr>
            <a:xfrm rot="16200000">
              <a:off x="8444514" y="2779976"/>
              <a:ext cx="2601636" cy="2493157"/>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81338"/>
            <a:stretch/>
          </p:blipFill>
          <p:spPr>
            <a:xfrm rot="16200000">
              <a:off x="9296080" y="-184075"/>
              <a:ext cx="898502" cy="3404601"/>
            </a:xfrm>
            <a:prstGeom prst="rect">
              <a:avLst/>
            </a:prstGeom>
          </p:spPr>
        </p:pic>
      </p:grpSp>
      <p:sp>
        <p:nvSpPr>
          <p:cNvPr id="13" name="Isosceles Triangle 12"/>
          <p:cNvSpPr/>
          <p:nvPr/>
        </p:nvSpPr>
        <p:spPr>
          <a:xfrm>
            <a:off x="8566765" y="1245022"/>
            <a:ext cx="2409244" cy="1847059"/>
          </a:xfrm>
          <a:prstGeom prst="triangle">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859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par>
                          <p:cTn id="15" fill="hold">
                            <p:stCondLst>
                              <p:cond delay="2000"/>
                            </p:stCondLst>
                            <p:childTnLst>
                              <p:par>
                                <p:cTn id="16" presetID="22" presetClass="entr" presetSubtype="1" fill="hold" grpId="0" nodeType="afterEffect">
                                  <p:stCondLst>
                                    <p:cond delay="50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3000"/>
                                        <p:tgtEl>
                                          <p:spTgt spid="2"/>
                                        </p:tgtEl>
                                      </p:cBhvr>
                                    </p:animEffect>
                                  </p:childTnLst>
                                </p:cTn>
                              </p:par>
                              <p:par>
                                <p:cTn id="19" presetID="22" presetClass="entr" presetSubtype="1" fill="hold" grpId="0" nodeType="withEffect">
                                  <p:stCondLst>
                                    <p:cond delay="50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sz="half" idx="1"/>
          </p:nvPr>
        </p:nvSpPr>
        <p:spPr/>
        <p:txBody>
          <a:bodyPr/>
          <a:lstStyle/>
          <a:p>
            <a:r>
              <a:rPr lang="de-DE" dirty="0"/>
              <a:t>Ultra HD 4K/30 </a:t>
            </a:r>
            <a:r>
              <a:rPr lang="de-DE" dirty="0" err="1"/>
              <a:t>fps</a:t>
            </a:r>
            <a:endParaRPr lang="de-DE" dirty="0"/>
          </a:p>
          <a:p>
            <a:r>
              <a:rPr lang="de-DE" dirty="0"/>
              <a:t>USB 3.0-Anschluss </a:t>
            </a:r>
          </a:p>
          <a:p>
            <a:r>
              <a:rPr lang="de-DE" dirty="0"/>
              <a:t>8x digitaler Zoom (EPTZ)</a:t>
            </a:r>
          </a:p>
          <a:p>
            <a:r>
              <a:rPr lang="de-DE" dirty="0"/>
              <a:t>123° Weitwinkel </a:t>
            </a:r>
          </a:p>
          <a:p>
            <a:r>
              <a:rPr lang="de-DE" dirty="0"/>
              <a:t>Low-Light-Optimierung</a:t>
            </a:r>
          </a:p>
          <a:p>
            <a:r>
              <a:rPr lang="de-DE" dirty="0"/>
              <a:t>Voreinstellungen</a:t>
            </a:r>
          </a:p>
          <a:p>
            <a:r>
              <a:rPr lang="de-DE" dirty="0"/>
              <a:t>Inklusive Fernbedienung</a:t>
            </a:r>
          </a:p>
          <a:p>
            <a:pPr marL="0" indent="0">
              <a:buNone/>
            </a:pPr>
            <a:endParaRPr lang="en-US" dirty="0"/>
          </a:p>
        </p:txBody>
      </p:sp>
      <p:sp>
        <p:nvSpPr>
          <p:cNvPr id="11" name="Title 10"/>
          <p:cNvSpPr>
            <a:spLocks noGrp="1"/>
          </p:cNvSpPr>
          <p:nvPr>
            <p:ph type="title"/>
          </p:nvPr>
        </p:nvSpPr>
        <p:spPr/>
        <p:txBody>
          <a:bodyPr/>
          <a:lstStyle/>
          <a:p>
            <a:r>
              <a:rPr lang="de-DE"/>
              <a:t>Konftel Cam20</a:t>
            </a:r>
            <a:br>
              <a:rPr lang="de-DE"/>
            </a:br>
            <a:r>
              <a:rPr lang="de-DE" sz="1800">
                <a:solidFill>
                  <a:schemeClr val="tx1"/>
                </a:solidFill>
                <a:latin typeface="Brandon Text Light" pitchFamily="34" charset="0"/>
              </a:rPr>
              <a:t>ALLES IM BLICK. AUCH KLEINSTE DETAILS.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6817" y="2176463"/>
            <a:ext cx="5587461" cy="305211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1336" t="29013" r="31468" b="28175"/>
          <a:stretch/>
        </p:blipFill>
        <p:spPr>
          <a:xfrm rot="16200000">
            <a:off x="6191354" y="2214855"/>
            <a:ext cx="1985299" cy="1615807"/>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8822" t="23634" r="11826" b="22106"/>
          <a:stretch/>
        </p:blipFill>
        <p:spPr>
          <a:xfrm rot="16200000">
            <a:off x="7834663" y="2876372"/>
            <a:ext cx="3808559" cy="2107033"/>
          </a:xfrm>
          <a:prstGeom prst="rect">
            <a:avLst/>
          </a:prstGeom>
        </p:spPr>
      </p:pic>
      <p:sp>
        <p:nvSpPr>
          <p:cNvPr id="7" name="Isosceles Triangle 6"/>
          <p:cNvSpPr/>
          <p:nvPr/>
        </p:nvSpPr>
        <p:spPr>
          <a:xfrm>
            <a:off x="6249728" y="2208268"/>
            <a:ext cx="1844702" cy="838344"/>
          </a:xfrm>
          <a:prstGeom prst="triangle">
            <a:avLst/>
          </a:prstGeom>
          <a:solidFill>
            <a:schemeClr val="accent2">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a:off x="8749034" y="2208268"/>
            <a:ext cx="1844702" cy="838344"/>
          </a:xfrm>
          <a:prstGeom prst="triangle">
            <a:avLst/>
          </a:prstGeom>
          <a:solidFill>
            <a:schemeClr val="accent2">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135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3000"/>
                            </p:stCondLst>
                            <p:childTnLst>
                              <p:par>
                                <p:cTn id="17" presetID="22" presetClass="entr" presetSubtype="1" fill="hold" grpId="0" nodeType="after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3000"/>
                                        <p:tgtEl>
                                          <p:spTgt spid="7"/>
                                        </p:tgtEl>
                                      </p:cBhvr>
                                    </p:animEffect>
                                  </p:childTnLst>
                                </p:cTn>
                              </p:par>
                              <p:par>
                                <p:cTn id="20" presetID="22" presetClass="entr" presetSubtype="1" fill="hold" grpId="0" nodeType="withEffect">
                                  <p:stCondLst>
                                    <p:cond delay="50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317" t="18198" r="9317" b="3957"/>
          <a:stretch/>
        </p:blipFill>
        <p:spPr>
          <a:xfrm>
            <a:off x="6170612" y="2049462"/>
            <a:ext cx="4900397" cy="3124201"/>
          </a:xfrm>
          <a:prstGeom prst="rect">
            <a:avLst/>
          </a:prstGeom>
        </p:spPr>
      </p:pic>
      <p:sp>
        <p:nvSpPr>
          <p:cNvPr id="10" name="Content Placeholder 9"/>
          <p:cNvSpPr>
            <a:spLocks noGrp="1"/>
          </p:cNvSpPr>
          <p:nvPr>
            <p:ph sz="half" idx="1"/>
          </p:nvPr>
        </p:nvSpPr>
        <p:spPr/>
        <p:txBody>
          <a:bodyPr/>
          <a:lstStyle/>
          <a:p>
            <a:pPr algn="l" rtl="0"/>
            <a:r>
              <a:rPr lang="en" b="0" i="0" u="none" baseline="0"/>
              <a:t>Heute ist die Arbeit von zu Hause aus unverzichtbar</a:t>
            </a:r>
          </a:p>
          <a:p>
            <a:pPr algn="l" rtl="0"/>
            <a:r>
              <a:rPr lang="en" b="0" i="0" u="none" baseline="0"/>
              <a:t>Die Vorteile und die Anforderungen sind jetzt klar geworden</a:t>
            </a:r>
          </a:p>
          <a:p>
            <a:pPr algn="l" rtl="0"/>
            <a:r>
              <a:rPr lang="en" b="0" i="0" u="none" baseline="0"/>
              <a:t>Die Bedürfnisse sind dieselben wie im Büro</a:t>
            </a:r>
            <a:endParaRPr lang="en" dirty="0"/>
          </a:p>
          <a:p>
            <a:pPr lvl="1" algn="l" rtl="0"/>
            <a:r>
              <a:rPr lang="en" b="0" i="0" u="none" baseline="0"/>
              <a:t>Freisprecheinrichtungen, die einfach mit einem Computer und einem Smartphone verbunden werden können </a:t>
            </a:r>
          </a:p>
          <a:p>
            <a:pPr lvl="1" algn="l" rtl="0"/>
            <a:r>
              <a:rPr lang="en" b="0" i="0" u="none" baseline="0"/>
              <a:t>Konferenzkameras mit natürlicher Bildqualität, die in ein Homeoffice passen.</a:t>
            </a:r>
          </a:p>
        </p:txBody>
      </p:sp>
      <p:sp>
        <p:nvSpPr>
          <p:cNvPr id="8" name="Title 7"/>
          <p:cNvSpPr>
            <a:spLocks noGrp="1"/>
          </p:cNvSpPr>
          <p:nvPr>
            <p:ph type="title"/>
          </p:nvPr>
        </p:nvSpPr>
        <p:spPr/>
        <p:txBody>
          <a:bodyPr/>
          <a:lstStyle/>
          <a:p>
            <a:pPr algn="l" rtl="0"/>
            <a:r>
              <a:rPr lang="en" b="0" i="0" u="none" baseline="0"/>
              <a:t>Bleiben Sie auch im Homeoffice produktiv</a:t>
            </a:r>
            <a:endParaRPr lang="en" sz="1800" dirty="0"/>
          </a:p>
        </p:txBody>
      </p:sp>
    </p:spTree>
    <p:extLst>
      <p:ext uri="{BB962C8B-B14F-4D97-AF65-F5344CB8AC3E}">
        <p14:creationId xmlns:p14="http://schemas.microsoft.com/office/powerpoint/2010/main" val="1876247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SO FUNKTIONIERT ES</a:t>
            </a:r>
          </a:p>
        </p:txBody>
      </p:sp>
      <p:pic>
        <p:nvPicPr>
          <p:cNvPr id="2052" name="Picture 4" descr="C:\Users\Mia\Konftel AB\Konftel Team - MARKETING\Images &amp; Illustrations\Illustrations &amp; symbols\Konftel OCC Hub\Konftel OCC Hub Connections\Horizontal\Konftel OCC Hub Connections H NEG HDMI-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324" y="2049463"/>
            <a:ext cx="8736013" cy="357187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Mia\Konftel AB\Konftel Team - MARKETING\Images &amp; Illustrations\Illustrations &amp; symbols\Konftel OCC Hub\Konftel OCC Hub Connections\Horizontal\Konftel OCC Hub Connections H NEG without HDM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9324" y="2049463"/>
            <a:ext cx="8229601"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22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53"/>
                                        </p:tgtEl>
                                        <p:attrNameLst>
                                          <p:attrName>style.visibility</p:attrName>
                                        </p:attrNameLst>
                                      </p:cBhvr>
                                      <p:to>
                                        <p:strVal val="hidden"/>
                                      </p:to>
                                    </p:set>
                                  </p:childTnLst>
                                </p:cTn>
                              </p:par>
                              <p:par>
                                <p:cTn id="7" presetID="22" presetClass="entr" presetSubtype="8"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animEffect transition="in" filter="wipe(left)">
                                      <p:cBhvr>
                                        <p:cTn id="9" dur="1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Mia\Konftel AB\Konftel Team - MARKETING\Images &amp; Illustrations\Illustrations &amp; symbols\Barco\Artboard 1-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839615">
            <a:off x="6289651" y="528499"/>
            <a:ext cx="5413705" cy="304372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l" rtl="0"/>
            <a:r>
              <a:rPr lang="en" b="0" i="0" u="none" baseline="0" dirty="0"/>
              <a:t>Produkte geprüft für </a:t>
            </a:r>
            <a:br>
              <a:rPr lang="en" b="0" i="0" u="none" baseline="0" dirty="0"/>
            </a:br>
            <a:r>
              <a:rPr lang="en" b="0" i="0" u="none" baseline="0" dirty="0"/>
              <a:t>barco CX-20, CX-30, CX-50</a:t>
            </a:r>
            <a:endParaRPr lang="en"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9987" y="1964802"/>
            <a:ext cx="2570427" cy="1713618"/>
          </a:xfrm>
          <a:prstGeom prst="rect">
            <a:avLst/>
          </a:prstGeom>
        </p:spPr>
      </p:pic>
      <p:sp>
        <p:nvSpPr>
          <p:cNvPr id="9" name="TextBox 8"/>
          <p:cNvSpPr txBox="1"/>
          <p:nvPr/>
        </p:nvSpPr>
        <p:spPr>
          <a:xfrm>
            <a:off x="4569987" y="5526418"/>
            <a:ext cx="2344677" cy="338554"/>
          </a:xfrm>
          <a:prstGeom prst="rect">
            <a:avLst/>
          </a:prstGeom>
          <a:noFill/>
        </p:spPr>
        <p:txBody>
          <a:bodyPr wrap="square" rtlCol="0">
            <a:spAutoFit/>
          </a:bodyPr>
          <a:lstStyle/>
          <a:p>
            <a:pPr algn="ctr" rtl="0"/>
            <a:r>
              <a:rPr lang="en" sz="1600" b="0" i="0" u="none" baseline="0">
                <a:latin typeface="Brandon Text Regular" pitchFamily="34" charset="0"/>
              </a:rPr>
              <a:t>Konftel C50800 Hybrid</a:t>
            </a:r>
            <a:endParaRPr lang="en" sz="1600" dirty="0">
              <a:latin typeface="Brandon Text Regular" pitchFamily="34" charset="0"/>
            </a:endParaRPr>
          </a:p>
        </p:txBody>
      </p:sp>
      <p:sp>
        <p:nvSpPr>
          <p:cNvPr id="12" name="TextBox 11"/>
          <p:cNvSpPr txBox="1"/>
          <p:nvPr/>
        </p:nvSpPr>
        <p:spPr>
          <a:xfrm>
            <a:off x="4759695" y="3509143"/>
            <a:ext cx="1978912" cy="338554"/>
          </a:xfrm>
          <a:prstGeom prst="rect">
            <a:avLst/>
          </a:prstGeom>
          <a:noFill/>
        </p:spPr>
        <p:txBody>
          <a:bodyPr wrap="square" rtlCol="0">
            <a:spAutoFit/>
          </a:bodyPr>
          <a:lstStyle/>
          <a:p>
            <a:pPr algn="ctr" rtl="0"/>
            <a:r>
              <a:rPr lang="en" sz="1600" b="0" i="0" u="none" baseline="0">
                <a:latin typeface="Brandon Text Regular" pitchFamily="34" charset="0"/>
              </a:rPr>
              <a:t>Konftel C2055Wx</a:t>
            </a:r>
            <a:endParaRPr lang="en" sz="1600" dirty="0">
              <a:latin typeface="Brandon Text Regular" pitchFamily="34"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0098" y="2491235"/>
            <a:ext cx="1880757" cy="934139"/>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1766" y="4058965"/>
            <a:ext cx="1331445" cy="1467453"/>
          </a:xfrm>
          <a:prstGeom prst="rect">
            <a:avLst/>
          </a:prstGeom>
        </p:spPr>
      </p:pic>
      <p:sp>
        <p:nvSpPr>
          <p:cNvPr id="22" name="TextBox 21"/>
          <p:cNvSpPr txBox="1"/>
          <p:nvPr/>
        </p:nvSpPr>
        <p:spPr>
          <a:xfrm>
            <a:off x="1259973" y="5567436"/>
            <a:ext cx="1945105" cy="338554"/>
          </a:xfrm>
          <a:prstGeom prst="rect">
            <a:avLst/>
          </a:prstGeom>
          <a:noFill/>
        </p:spPr>
        <p:txBody>
          <a:bodyPr wrap="square" rtlCol="0">
            <a:spAutoFit/>
          </a:bodyPr>
          <a:lstStyle/>
          <a:p>
            <a:pPr algn="ctr" rtl="0"/>
            <a:r>
              <a:rPr lang="en" sz="1600" b="0" i="0" u="none" baseline="0">
                <a:latin typeface="Brandon Text Regular" pitchFamily="34" charset="0"/>
              </a:rPr>
              <a:t>Konftel Cam50</a:t>
            </a:r>
            <a:endParaRPr lang="en" sz="1600" dirty="0">
              <a:latin typeface="Brandon Text Regular" pitchFamily="34" charset="0"/>
            </a:endParaRPr>
          </a:p>
        </p:txBody>
      </p:sp>
      <p:sp>
        <p:nvSpPr>
          <p:cNvPr id="23" name="TextBox 22"/>
          <p:cNvSpPr txBox="1"/>
          <p:nvPr/>
        </p:nvSpPr>
        <p:spPr>
          <a:xfrm>
            <a:off x="8396454" y="3509143"/>
            <a:ext cx="1945105" cy="338554"/>
          </a:xfrm>
          <a:prstGeom prst="rect">
            <a:avLst/>
          </a:prstGeom>
          <a:noFill/>
        </p:spPr>
        <p:txBody>
          <a:bodyPr wrap="square" rtlCol="0">
            <a:spAutoFit/>
          </a:bodyPr>
          <a:lstStyle/>
          <a:p>
            <a:pPr algn="ctr" rtl="0"/>
            <a:r>
              <a:rPr lang="en" sz="1600" b="0" i="0" u="none" baseline="0">
                <a:latin typeface="Brandon Text Regular" pitchFamily="34" charset="0"/>
              </a:rPr>
              <a:t>Konftel 55Wx</a:t>
            </a:r>
            <a:endParaRPr lang="en" sz="1600" dirty="0">
              <a:latin typeface="Brandon Text Regular" pitchFamily="34" charset="0"/>
            </a:endParaRPr>
          </a:p>
        </p:txBody>
      </p:sp>
      <p:sp>
        <p:nvSpPr>
          <p:cNvPr id="24" name="TextBox 23"/>
          <p:cNvSpPr txBox="1"/>
          <p:nvPr/>
        </p:nvSpPr>
        <p:spPr>
          <a:xfrm>
            <a:off x="8396453" y="5469545"/>
            <a:ext cx="1945105" cy="338554"/>
          </a:xfrm>
          <a:prstGeom prst="rect">
            <a:avLst/>
          </a:prstGeom>
          <a:noFill/>
        </p:spPr>
        <p:txBody>
          <a:bodyPr wrap="square" rtlCol="0">
            <a:spAutoFit/>
          </a:bodyPr>
          <a:lstStyle/>
          <a:p>
            <a:pPr algn="ctr" rtl="0"/>
            <a:r>
              <a:rPr lang="en" sz="1600" b="0" i="0" u="none" baseline="0">
                <a:latin typeface="Brandon Text Regular" pitchFamily="34" charset="0"/>
              </a:rPr>
              <a:t>Konftel 800</a:t>
            </a:r>
            <a:endParaRPr lang="en" sz="1600" dirty="0">
              <a:latin typeface="Brandon Text Regular" pitchFamily="34" charset="0"/>
            </a:endParaRP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8660" y="2423986"/>
            <a:ext cx="1816418" cy="992205"/>
          </a:xfrm>
          <a:prstGeom prst="rect">
            <a:avLst/>
          </a:prstGeom>
        </p:spPr>
      </p:pic>
      <p:sp>
        <p:nvSpPr>
          <p:cNvPr id="25" name="TextBox 24"/>
          <p:cNvSpPr txBox="1"/>
          <p:nvPr/>
        </p:nvSpPr>
        <p:spPr>
          <a:xfrm>
            <a:off x="1259973" y="3509143"/>
            <a:ext cx="1945105" cy="338554"/>
          </a:xfrm>
          <a:prstGeom prst="rect">
            <a:avLst/>
          </a:prstGeom>
          <a:noFill/>
        </p:spPr>
        <p:txBody>
          <a:bodyPr wrap="square" rtlCol="0">
            <a:spAutoFit/>
          </a:bodyPr>
          <a:lstStyle/>
          <a:p>
            <a:pPr algn="ctr" rtl="0"/>
            <a:r>
              <a:rPr lang="en" sz="1600" b="0" i="0" u="none" baseline="0">
                <a:latin typeface="Brandon Text Regular" pitchFamily="34" charset="0"/>
              </a:rPr>
              <a:t>Konftel Cam20</a:t>
            </a:r>
            <a:endParaRPr lang="en" sz="1600" dirty="0">
              <a:latin typeface="Brandon Text Regular" pitchFamily="34" charset="0"/>
            </a:endParaRPr>
          </a:p>
        </p:txBody>
      </p:sp>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05356" y="3888191"/>
            <a:ext cx="2887590" cy="1679245"/>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10011" y="4290168"/>
            <a:ext cx="2917987" cy="1277268"/>
          </a:xfrm>
          <a:prstGeom prst="rect">
            <a:avLst/>
          </a:prstGeom>
        </p:spPr>
      </p:pic>
    </p:spTree>
    <p:extLst>
      <p:ext uri="{BB962C8B-B14F-4D97-AF65-F5344CB8AC3E}">
        <p14:creationId xmlns:p14="http://schemas.microsoft.com/office/powerpoint/2010/main" val="501904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223" y="-791303"/>
            <a:ext cx="15696445" cy="11101292"/>
          </a:xfrm>
          <a:prstGeom prst="rect">
            <a:avLst/>
          </a:prstGeom>
        </p:spPr>
      </p:pic>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7480" y="6188970"/>
            <a:ext cx="2344834" cy="254677"/>
          </a:xfrm>
          <a:prstGeom prst="rect">
            <a:avLst/>
          </a:prstGeom>
        </p:spPr>
      </p:pic>
      <p:grpSp>
        <p:nvGrpSpPr>
          <p:cNvPr id="6" name="Group 5"/>
          <p:cNvGrpSpPr/>
          <p:nvPr/>
        </p:nvGrpSpPr>
        <p:grpSpPr>
          <a:xfrm>
            <a:off x="575156" y="3041580"/>
            <a:ext cx="1005444" cy="1136370"/>
            <a:chOff x="575156" y="3041580"/>
            <a:chExt cx="1005444" cy="1136370"/>
          </a:xfrm>
        </p:grpSpPr>
        <p:cxnSp>
          <p:nvCxnSpPr>
            <p:cNvPr id="31" name="Straight Connector 30"/>
            <p:cNvCxnSpPr/>
            <p:nvPr/>
          </p:nvCxnSpPr>
          <p:spPr>
            <a:xfrm flipH="1">
              <a:off x="1077878" y="3748697"/>
              <a:ext cx="1" cy="429253"/>
            </a:xfrm>
            <a:prstGeom prst="line">
              <a:avLst/>
            </a:prstGeom>
            <a:ln w="38100">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156" y="3041580"/>
              <a:ext cx="1005444" cy="1005444"/>
            </a:xfrm>
            <a:prstGeom prst="rect">
              <a:avLst/>
            </a:prstGeom>
          </p:spPr>
        </p:pic>
      </p:grpSp>
      <p:grpSp>
        <p:nvGrpSpPr>
          <p:cNvPr id="29" name="Group 28"/>
          <p:cNvGrpSpPr/>
          <p:nvPr/>
        </p:nvGrpSpPr>
        <p:grpSpPr>
          <a:xfrm>
            <a:off x="10385906" y="3609765"/>
            <a:ext cx="1005444" cy="1136370"/>
            <a:chOff x="575156" y="3041580"/>
            <a:chExt cx="1005444" cy="1136370"/>
          </a:xfrm>
        </p:grpSpPr>
        <p:cxnSp>
          <p:nvCxnSpPr>
            <p:cNvPr id="30" name="Straight Connector 29"/>
            <p:cNvCxnSpPr/>
            <p:nvPr/>
          </p:nvCxnSpPr>
          <p:spPr>
            <a:xfrm flipH="1">
              <a:off x="1077878" y="3748697"/>
              <a:ext cx="1" cy="429253"/>
            </a:xfrm>
            <a:prstGeom prst="line">
              <a:avLst/>
            </a:prstGeom>
            <a:ln w="38100">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156" y="3041580"/>
              <a:ext cx="1005444" cy="1005444"/>
            </a:xfrm>
            <a:prstGeom prst="rect">
              <a:avLst/>
            </a:prstGeom>
          </p:spPr>
        </p:pic>
      </p:grpSp>
      <p:grpSp>
        <p:nvGrpSpPr>
          <p:cNvPr id="33" name="Group 32"/>
          <p:cNvGrpSpPr/>
          <p:nvPr/>
        </p:nvGrpSpPr>
        <p:grpSpPr>
          <a:xfrm>
            <a:off x="3004031" y="2853215"/>
            <a:ext cx="1005444" cy="1136370"/>
            <a:chOff x="575156" y="3041580"/>
            <a:chExt cx="1005444" cy="1136370"/>
          </a:xfrm>
        </p:grpSpPr>
        <p:cxnSp>
          <p:nvCxnSpPr>
            <p:cNvPr id="34" name="Straight Connector 33"/>
            <p:cNvCxnSpPr/>
            <p:nvPr/>
          </p:nvCxnSpPr>
          <p:spPr>
            <a:xfrm flipH="1">
              <a:off x="1077878" y="3748697"/>
              <a:ext cx="1" cy="429253"/>
            </a:xfrm>
            <a:prstGeom prst="line">
              <a:avLst/>
            </a:prstGeom>
            <a:ln w="38100">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156" y="3041580"/>
              <a:ext cx="1005444" cy="1005444"/>
            </a:xfrm>
            <a:prstGeom prst="rect">
              <a:avLst/>
            </a:prstGeom>
          </p:spPr>
        </p:pic>
      </p:grpSp>
      <p:grpSp>
        <p:nvGrpSpPr>
          <p:cNvPr id="36" name="Group 35"/>
          <p:cNvGrpSpPr/>
          <p:nvPr/>
        </p:nvGrpSpPr>
        <p:grpSpPr>
          <a:xfrm>
            <a:off x="8787139" y="4636316"/>
            <a:ext cx="1005444" cy="1136370"/>
            <a:chOff x="575156" y="3041580"/>
            <a:chExt cx="1005444" cy="1136370"/>
          </a:xfrm>
        </p:grpSpPr>
        <p:cxnSp>
          <p:nvCxnSpPr>
            <p:cNvPr id="37" name="Straight Connector 36"/>
            <p:cNvCxnSpPr/>
            <p:nvPr/>
          </p:nvCxnSpPr>
          <p:spPr>
            <a:xfrm flipH="1">
              <a:off x="1077878" y="3748697"/>
              <a:ext cx="1" cy="429253"/>
            </a:xfrm>
            <a:prstGeom prst="line">
              <a:avLst/>
            </a:prstGeom>
            <a:ln w="38100">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156" y="3041580"/>
              <a:ext cx="1005444" cy="1005444"/>
            </a:xfrm>
            <a:prstGeom prst="rect">
              <a:avLst/>
            </a:prstGeom>
          </p:spPr>
        </p:pic>
      </p:grpSp>
      <p:grpSp>
        <p:nvGrpSpPr>
          <p:cNvPr id="39" name="Group 38"/>
          <p:cNvGrpSpPr/>
          <p:nvPr/>
        </p:nvGrpSpPr>
        <p:grpSpPr>
          <a:xfrm>
            <a:off x="1841981" y="4022530"/>
            <a:ext cx="1005444" cy="1136370"/>
            <a:chOff x="575156" y="3041580"/>
            <a:chExt cx="1005444" cy="1136370"/>
          </a:xfrm>
        </p:grpSpPr>
        <p:cxnSp>
          <p:nvCxnSpPr>
            <p:cNvPr id="40" name="Straight Connector 39"/>
            <p:cNvCxnSpPr/>
            <p:nvPr/>
          </p:nvCxnSpPr>
          <p:spPr>
            <a:xfrm flipH="1">
              <a:off x="1077878" y="3748697"/>
              <a:ext cx="1" cy="429253"/>
            </a:xfrm>
            <a:prstGeom prst="line">
              <a:avLst/>
            </a:prstGeom>
            <a:ln w="38100">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156" y="3041580"/>
              <a:ext cx="1005444" cy="1005444"/>
            </a:xfrm>
            <a:prstGeom prst="rect">
              <a:avLst/>
            </a:prstGeom>
          </p:spPr>
        </p:pic>
      </p:grpSp>
      <p:grpSp>
        <p:nvGrpSpPr>
          <p:cNvPr id="42" name="Group 41"/>
          <p:cNvGrpSpPr/>
          <p:nvPr/>
        </p:nvGrpSpPr>
        <p:grpSpPr>
          <a:xfrm>
            <a:off x="7985606" y="3600398"/>
            <a:ext cx="1005444" cy="1136370"/>
            <a:chOff x="575156" y="3041580"/>
            <a:chExt cx="1005444" cy="1136370"/>
          </a:xfrm>
        </p:grpSpPr>
        <p:cxnSp>
          <p:nvCxnSpPr>
            <p:cNvPr id="43" name="Straight Connector 42"/>
            <p:cNvCxnSpPr/>
            <p:nvPr/>
          </p:nvCxnSpPr>
          <p:spPr>
            <a:xfrm flipH="1">
              <a:off x="1077878" y="3748697"/>
              <a:ext cx="1" cy="429253"/>
            </a:xfrm>
            <a:prstGeom prst="line">
              <a:avLst/>
            </a:prstGeom>
            <a:ln w="38100">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156" y="3041580"/>
              <a:ext cx="1005444" cy="1005444"/>
            </a:xfrm>
            <a:prstGeom prst="rect">
              <a:avLst/>
            </a:prstGeom>
          </p:spPr>
        </p:pic>
      </p:grpSp>
      <p:grpSp>
        <p:nvGrpSpPr>
          <p:cNvPr id="45" name="Group 44"/>
          <p:cNvGrpSpPr/>
          <p:nvPr/>
        </p:nvGrpSpPr>
        <p:grpSpPr>
          <a:xfrm>
            <a:off x="4404206" y="4207063"/>
            <a:ext cx="1005444" cy="1136370"/>
            <a:chOff x="575156" y="3041580"/>
            <a:chExt cx="1005444" cy="1136370"/>
          </a:xfrm>
        </p:grpSpPr>
        <p:cxnSp>
          <p:nvCxnSpPr>
            <p:cNvPr id="46" name="Straight Connector 45"/>
            <p:cNvCxnSpPr/>
            <p:nvPr/>
          </p:nvCxnSpPr>
          <p:spPr>
            <a:xfrm flipH="1">
              <a:off x="1077878" y="3748697"/>
              <a:ext cx="1" cy="429253"/>
            </a:xfrm>
            <a:prstGeom prst="line">
              <a:avLst/>
            </a:prstGeom>
            <a:ln w="38100">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156" y="3041580"/>
              <a:ext cx="1005444" cy="1005444"/>
            </a:xfrm>
            <a:prstGeom prst="rect">
              <a:avLst/>
            </a:prstGeom>
          </p:spPr>
        </p:pic>
      </p:grpSp>
      <p:grpSp>
        <p:nvGrpSpPr>
          <p:cNvPr id="48" name="Group 47"/>
          <p:cNvGrpSpPr/>
          <p:nvPr/>
        </p:nvGrpSpPr>
        <p:grpSpPr>
          <a:xfrm>
            <a:off x="7233131" y="4676473"/>
            <a:ext cx="1005444" cy="1136370"/>
            <a:chOff x="575156" y="3041580"/>
            <a:chExt cx="1005444" cy="1136370"/>
          </a:xfrm>
        </p:grpSpPr>
        <p:cxnSp>
          <p:nvCxnSpPr>
            <p:cNvPr id="49" name="Straight Connector 48"/>
            <p:cNvCxnSpPr/>
            <p:nvPr/>
          </p:nvCxnSpPr>
          <p:spPr>
            <a:xfrm flipH="1">
              <a:off x="1077878" y="3748697"/>
              <a:ext cx="1" cy="429253"/>
            </a:xfrm>
            <a:prstGeom prst="line">
              <a:avLst/>
            </a:prstGeom>
            <a:ln w="38100">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156" y="3041580"/>
              <a:ext cx="1005444" cy="1005444"/>
            </a:xfrm>
            <a:prstGeom prst="rect">
              <a:avLst/>
            </a:prstGeom>
          </p:spPr>
        </p:pic>
      </p:grpSp>
      <p:sp>
        <p:nvSpPr>
          <p:cNvPr id="51" name="Title 1"/>
          <p:cNvSpPr>
            <a:spLocks noGrp="1"/>
          </p:cNvSpPr>
          <p:nvPr>
            <p:ph type="title"/>
          </p:nvPr>
        </p:nvSpPr>
        <p:spPr>
          <a:xfrm>
            <a:off x="1141413" y="1060005"/>
            <a:ext cx="9905998" cy="553136"/>
          </a:xfrm>
        </p:spPr>
        <p:txBody>
          <a:bodyPr/>
          <a:lstStyle/>
          <a:p>
            <a:pPr algn="l" rtl="0"/>
            <a:r>
              <a:rPr lang="en" b="0" i="0" u="none" baseline="0" dirty="0">
                <a:solidFill>
                  <a:schemeClr val="tx1"/>
                </a:solidFill>
                <a:effectLst>
                  <a:outerShdw blurRad="38100" dist="38100" dir="2700000" algn="tl">
                    <a:srgbClr val="000000">
                      <a:alpha val="43137"/>
                    </a:srgbClr>
                  </a:outerShdw>
                </a:effectLst>
              </a:rPr>
              <a:t>So gestalten Sie eine effektive hybride Umgebung</a:t>
            </a:r>
            <a:endParaRPr lang="en" dirty="0">
              <a:solidFill>
                <a:schemeClr val="tx1"/>
              </a:solidFill>
              <a:effectLst>
                <a:outerShdw blurRad="38100" dist="38100" dir="2700000" algn="tl">
                  <a:srgbClr val="000000">
                    <a:alpha val="43137"/>
                  </a:srgbClr>
                </a:outerShdw>
              </a:effectLst>
            </a:endParaRPr>
          </a:p>
        </p:txBody>
      </p:sp>
      <p:sp>
        <p:nvSpPr>
          <p:cNvPr id="52" name="Text Placeholder 2"/>
          <p:cNvSpPr txBox="1">
            <a:spLocks/>
          </p:cNvSpPr>
          <p:nvPr/>
        </p:nvSpPr>
        <p:spPr>
          <a:xfrm>
            <a:off x="1145472" y="1497013"/>
            <a:ext cx="8686800" cy="860425"/>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none" baseline="0">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none" baseline="0">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none" baseline="0">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none" baseline="0">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none" baseline="0">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Font typeface="Arial"/>
              <a:buNone/>
            </a:pPr>
            <a:r>
              <a:rPr lang="en" dirty="0">
                <a:effectLst>
                  <a:outerShdw blurRad="38100" dist="38100" dir="2700000" algn="tl">
                    <a:srgbClr val="000000">
                      <a:alpha val="43137"/>
                    </a:srgbClr>
                  </a:outerShdw>
                </a:effectLst>
              </a:rPr>
              <a:t>Damit aus „entweder oder“ ein „sowohl als auch“ wird</a:t>
            </a:r>
          </a:p>
        </p:txBody>
      </p:sp>
    </p:spTree>
    <p:extLst>
      <p:ext uri="{BB962C8B-B14F-4D97-AF65-F5344CB8AC3E}">
        <p14:creationId xmlns:p14="http://schemas.microsoft.com/office/powerpoint/2010/main" val="31238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1000"/>
                                        <p:tgtEl>
                                          <p:spTgt spid="29"/>
                                        </p:tgtEl>
                                      </p:cBhvr>
                                    </p:animEffect>
                                  </p:childTnLst>
                                </p:cTn>
                              </p:par>
                            </p:childTnLst>
                          </p:cTn>
                        </p:par>
                        <p:par>
                          <p:cTn id="12" fill="hold">
                            <p:stCondLst>
                              <p:cond delay="2000"/>
                            </p:stCondLst>
                            <p:childTnLst>
                              <p:par>
                                <p:cTn id="13" presetID="22" presetClass="entr" presetSubtype="4"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1000"/>
                                        <p:tgtEl>
                                          <p:spTgt spid="33"/>
                                        </p:tgtEl>
                                      </p:cBhvr>
                                    </p:animEffect>
                                  </p:childTnLst>
                                </p:cTn>
                              </p:par>
                            </p:childTnLst>
                          </p:cTn>
                        </p:par>
                        <p:par>
                          <p:cTn id="16" fill="hold">
                            <p:stCondLst>
                              <p:cond delay="3000"/>
                            </p:stCondLst>
                            <p:childTnLst>
                              <p:par>
                                <p:cTn id="17" presetID="22" presetClass="entr" presetSubtype="4"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1000"/>
                                        <p:tgtEl>
                                          <p:spTgt spid="36"/>
                                        </p:tgtEl>
                                      </p:cBhvr>
                                    </p:animEffect>
                                  </p:childTnLst>
                                </p:cTn>
                              </p:par>
                            </p:childTnLst>
                          </p:cTn>
                        </p:par>
                        <p:par>
                          <p:cTn id="20" fill="hold">
                            <p:stCondLst>
                              <p:cond delay="4000"/>
                            </p:stCondLst>
                            <p:childTnLst>
                              <p:par>
                                <p:cTn id="21" presetID="22" presetClass="entr" presetSubtype="4"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1000"/>
                                        <p:tgtEl>
                                          <p:spTgt spid="39"/>
                                        </p:tgtEl>
                                      </p:cBhvr>
                                    </p:animEffect>
                                  </p:childTnLst>
                                </p:cTn>
                              </p:par>
                            </p:childTnLst>
                          </p:cTn>
                        </p:par>
                        <p:par>
                          <p:cTn id="24" fill="hold">
                            <p:stCondLst>
                              <p:cond delay="5000"/>
                            </p:stCondLst>
                            <p:childTnLst>
                              <p:par>
                                <p:cTn id="25" presetID="22" presetClass="entr" presetSubtype="4"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down)">
                                      <p:cBhvr>
                                        <p:cTn id="27" dur="1000"/>
                                        <p:tgtEl>
                                          <p:spTgt spid="42"/>
                                        </p:tgtEl>
                                      </p:cBhvr>
                                    </p:animEffect>
                                  </p:childTnLst>
                                </p:cTn>
                              </p:par>
                            </p:childTnLst>
                          </p:cTn>
                        </p:par>
                        <p:par>
                          <p:cTn id="28" fill="hold">
                            <p:stCondLst>
                              <p:cond delay="6000"/>
                            </p:stCondLst>
                            <p:childTnLst>
                              <p:par>
                                <p:cTn id="29" presetID="22" presetClass="entr" presetSubtype="4" fill="hold"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down)">
                                      <p:cBhvr>
                                        <p:cTn id="31" dur="1000"/>
                                        <p:tgtEl>
                                          <p:spTgt spid="45"/>
                                        </p:tgtEl>
                                      </p:cBhvr>
                                    </p:animEffect>
                                  </p:childTnLst>
                                </p:cTn>
                              </p:par>
                            </p:childTnLst>
                          </p:cTn>
                        </p:par>
                        <p:par>
                          <p:cTn id="32" fill="hold">
                            <p:stCondLst>
                              <p:cond delay="7000"/>
                            </p:stCondLst>
                            <p:childTnLst>
                              <p:par>
                                <p:cTn id="33" presetID="22" presetClass="entr" presetSubtype="4" fill="hold"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down)">
                                      <p:cBhvr>
                                        <p:cTn id="35"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4294967295"/>
          </p:nvPr>
        </p:nvSpPr>
        <p:spPr>
          <a:xfrm>
            <a:off x="1087769" y="1473200"/>
            <a:ext cx="4587875" cy="576263"/>
          </a:xfrm>
        </p:spPr>
        <p:txBody>
          <a:bodyPr/>
          <a:lstStyle/>
          <a:p>
            <a:pPr marL="0" indent="0" algn="ctr" rtl="0">
              <a:buNone/>
            </a:pPr>
            <a:r>
              <a:rPr lang="en" b="0" i="0" u="none" baseline="0" dirty="0"/>
              <a:t>Mit Video befähigen Sie Ihre </a:t>
            </a:r>
            <a:br>
              <a:rPr lang="en" b="0" i="0" u="none" baseline="0" dirty="0"/>
            </a:br>
            <a:r>
              <a:rPr lang="en" b="0" i="0" u="none" baseline="0" dirty="0"/>
              <a:t>Klasse für den Fernunterricht</a:t>
            </a:r>
          </a:p>
        </p:txBody>
      </p:sp>
      <p:sp>
        <p:nvSpPr>
          <p:cNvPr id="9" name="Text Placeholder 8"/>
          <p:cNvSpPr>
            <a:spLocks noGrp="1"/>
          </p:cNvSpPr>
          <p:nvPr>
            <p:ph type="body" sz="quarter" idx="4294967295"/>
          </p:nvPr>
        </p:nvSpPr>
        <p:spPr>
          <a:xfrm>
            <a:off x="6562725" y="1473200"/>
            <a:ext cx="4486275" cy="576263"/>
          </a:xfrm>
        </p:spPr>
        <p:txBody>
          <a:bodyPr/>
          <a:lstStyle/>
          <a:p>
            <a:pPr marL="0" indent="0" algn="ctr" rtl="0">
              <a:buNone/>
            </a:pPr>
            <a:r>
              <a:rPr lang="en" b="0" i="0" u="none" baseline="0" dirty="0"/>
              <a:t>Professionelle und benutzerfreundliche</a:t>
            </a:r>
            <a:br>
              <a:rPr lang="en" dirty="0"/>
            </a:br>
            <a:r>
              <a:rPr lang="en" b="0" i="0" u="none" baseline="0" dirty="0"/>
              <a:t>Videolösung für das Gesundheitswesen</a:t>
            </a:r>
          </a:p>
          <a:p>
            <a:pPr marL="0" indent="0" algn="ctr" rtl="0">
              <a:buNone/>
            </a:pPr>
            <a:endParaRPr lang="en" dirty="0"/>
          </a:p>
        </p:txBody>
      </p:sp>
      <p:pic>
        <p:nvPicPr>
          <p:cNvPr id="16" name="Content Placeholder 15"/>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6724650" y="2451100"/>
            <a:ext cx="4210050" cy="2808288"/>
          </a:xfr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014" y="2451100"/>
            <a:ext cx="4209386" cy="2808288"/>
          </a:xfrm>
          <a:prstGeom prst="rect">
            <a:avLst/>
          </a:prstGeom>
        </p:spPr>
      </p:pic>
    </p:spTree>
    <p:extLst>
      <p:ext uri="{BB962C8B-B14F-4D97-AF65-F5344CB8AC3E}">
        <p14:creationId xmlns:p14="http://schemas.microsoft.com/office/powerpoint/2010/main" val="1469671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95A72C4-104E-4715-8529-52775402A4A2}"/>
              </a:ext>
            </a:extLst>
          </p:cNvPr>
          <p:cNvPicPr>
            <a:picLocks noChangeAspect="1"/>
          </p:cNvPicPr>
          <p:nvPr/>
        </p:nvPicPr>
        <p:blipFill rotWithShape="1">
          <a:blip r:embed="rId2"/>
          <a:srcRect t="11388" r="1" b="1"/>
          <a:stretch/>
        </p:blipFill>
        <p:spPr>
          <a:xfrm>
            <a:off x="989311" y="169498"/>
            <a:ext cx="10213378" cy="5181308"/>
          </a:xfrm>
          <a:prstGeom prst="rect">
            <a:avLst/>
          </a:prstGeom>
          <a:noFill/>
        </p:spPr>
      </p:pic>
      <p:sp>
        <p:nvSpPr>
          <p:cNvPr id="8" name="Textfeld 7">
            <a:extLst>
              <a:ext uri="{FF2B5EF4-FFF2-40B4-BE49-F238E27FC236}">
                <a16:creationId xmlns:a16="http://schemas.microsoft.com/office/drawing/2014/main" id="{31D9E283-4B22-42A2-9C8A-04FD0155F757}"/>
              </a:ext>
            </a:extLst>
          </p:cNvPr>
          <p:cNvSpPr txBox="1"/>
          <p:nvPr/>
        </p:nvSpPr>
        <p:spPr>
          <a:xfrm>
            <a:off x="3091189" y="5521334"/>
            <a:ext cx="7377546" cy="369332"/>
          </a:xfrm>
          <a:prstGeom prst="rect">
            <a:avLst/>
          </a:prstGeom>
          <a:noFill/>
        </p:spPr>
        <p:txBody>
          <a:bodyPr wrap="square" rtlCol="0">
            <a:spAutoFit/>
          </a:bodyPr>
          <a:lstStyle/>
          <a:p>
            <a:r>
              <a:rPr lang="de-DE" dirty="0"/>
              <a:t>z.B.: bei Kauf eines Konftel C50800 Eintauschrabatt pro Gerät 130,00 € </a:t>
            </a:r>
          </a:p>
        </p:txBody>
      </p:sp>
      <p:sp>
        <p:nvSpPr>
          <p:cNvPr id="2" name="Textfeld 1">
            <a:extLst>
              <a:ext uri="{FF2B5EF4-FFF2-40B4-BE49-F238E27FC236}">
                <a16:creationId xmlns:a16="http://schemas.microsoft.com/office/drawing/2014/main" id="{EF553919-089C-46AE-9E91-0E057B0F2B71}"/>
              </a:ext>
            </a:extLst>
          </p:cNvPr>
          <p:cNvSpPr txBox="1"/>
          <p:nvPr/>
        </p:nvSpPr>
        <p:spPr>
          <a:xfrm>
            <a:off x="4281196" y="5951614"/>
            <a:ext cx="4517571" cy="369332"/>
          </a:xfrm>
          <a:prstGeom prst="rect">
            <a:avLst/>
          </a:prstGeom>
          <a:noFill/>
        </p:spPr>
        <p:txBody>
          <a:bodyPr wrap="square" rtlCol="0">
            <a:spAutoFit/>
          </a:bodyPr>
          <a:lstStyle/>
          <a:p>
            <a:r>
              <a:rPr lang="de-DE" dirty="0">
                <a:solidFill>
                  <a:schemeClr val="accent1"/>
                </a:solidFill>
              </a:rPr>
              <a:t>www.konftel.com/de/pages/tradein-video</a:t>
            </a:r>
          </a:p>
        </p:txBody>
      </p:sp>
    </p:spTree>
    <p:extLst>
      <p:ext uri="{BB962C8B-B14F-4D97-AF65-F5344CB8AC3E}">
        <p14:creationId xmlns:p14="http://schemas.microsoft.com/office/powerpoint/2010/main" val="1022953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1"/>
          <p:cNvSpPr txBox="1">
            <a:spLocks/>
          </p:cNvSpPr>
          <p:nvPr/>
        </p:nvSpPr>
        <p:spPr>
          <a:xfrm>
            <a:off x="969330" y="633315"/>
            <a:ext cx="10272000" cy="461665"/>
          </a:xfrm>
          <a:prstGeom prst="rect">
            <a:avLst/>
          </a:prstGeom>
          <a:noFill/>
          <a:effectLst/>
        </p:spPr>
        <p:txBody>
          <a:bodyPr vert="horz" lIns="91434" tIns="45718" rIns="91434" bIns="45718" rtlCol="0" anchor="ctr">
            <a:normAutofit fontScale="85000" lnSpcReduction="20000"/>
          </a:bodyPr>
          <a:lstStyle>
            <a:lvl1pPr algn="l" defTabSz="457200" rtl="0" eaLnBrk="1" latinLnBrk="0" hangingPunct="1">
              <a:spcBef>
                <a:spcPct val="0"/>
              </a:spcBef>
              <a:buNone/>
              <a:defRPr sz="3200" b="1" kern="1200" cap="all">
                <a:ln w="3175" cmpd="sng">
                  <a:noFill/>
                </a:ln>
                <a:solidFill>
                  <a:schemeClr val="accent1"/>
                </a:solidFill>
                <a:effectLst>
                  <a:glow rad="38100">
                    <a:schemeClr val="bg1">
                      <a:lumMod val="65000"/>
                      <a:lumOff val="35000"/>
                      <a:alpha val="40000"/>
                    </a:schemeClr>
                  </a:glo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base">
              <a:spcAft>
                <a:spcPct val="0"/>
              </a:spcAft>
            </a:pPr>
            <a:r>
              <a:rPr lang="en" b="0" i="0" u="none" baseline="0"/>
              <a:t>Kunden testen selbst</a:t>
            </a:r>
            <a:endParaRPr lang="sv-SE" dirty="0">
              <a:effectLst>
                <a:glow rad="38100">
                  <a:srgbClr val="FFFFFF">
                    <a:lumMod val="65000"/>
                    <a:lumOff val="35000"/>
                    <a:alpha val="40000"/>
                  </a:srgbClr>
                </a:glow>
              </a:effectLst>
              <a:latin typeface="Brandon Text Regular"/>
            </a:endParaRPr>
          </a:p>
        </p:txBody>
      </p:sp>
      <p:sp>
        <p:nvSpPr>
          <p:cNvPr id="8" name="textruta 5"/>
          <p:cNvSpPr txBox="1"/>
          <p:nvPr/>
        </p:nvSpPr>
        <p:spPr>
          <a:xfrm>
            <a:off x="1425909" y="1426936"/>
            <a:ext cx="8696131" cy="830993"/>
          </a:xfrm>
          <a:prstGeom prst="rect">
            <a:avLst/>
          </a:prstGeom>
          <a:noFill/>
        </p:spPr>
        <p:txBody>
          <a:bodyPr wrap="square" lIns="91434" tIns="45718" rIns="91434" bIns="45718" rtlCol="0">
            <a:spAutoFit/>
          </a:bodyPr>
          <a:lstStyle/>
          <a:p>
            <a:pPr defTabSz="1219170" eaLnBrk="0" fontAlgn="base" hangingPunct="0">
              <a:spcBef>
                <a:spcPct val="0"/>
              </a:spcBef>
              <a:spcAft>
                <a:spcPct val="0"/>
              </a:spcAft>
              <a:buClr>
                <a:srgbClr val="E98F35"/>
              </a:buClr>
            </a:pPr>
            <a:r>
              <a:rPr lang="sv-SE" sz="2400" b="1" dirty="0">
                <a:solidFill>
                  <a:srgbClr val="FFFFFF"/>
                </a:solidFill>
                <a:latin typeface="Arial" charset="0"/>
              </a:rPr>
              <a:t>Testgeräte - Pool</a:t>
            </a:r>
            <a:br>
              <a:rPr lang="sv-SE" sz="2400" b="1" dirty="0">
                <a:solidFill>
                  <a:srgbClr val="FFFFFF"/>
                </a:solidFill>
                <a:latin typeface="Arial" charset="0"/>
              </a:rPr>
            </a:br>
            <a:r>
              <a:rPr lang="sv-SE" sz="2400" b="1" dirty="0">
                <a:solidFill>
                  <a:srgbClr val="FFFFFF"/>
                </a:solidFill>
                <a:latin typeface="Arial" charset="0"/>
              </a:rPr>
              <a:t> -&gt; anfordern über </a:t>
            </a:r>
            <a:r>
              <a:rPr lang="sv-SE" sz="2400" b="1" dirty="0">
                <a:solidFill>
                  <a:schemeClr val="accent1"/>
                </a:solidFill>
                <a:latin typeface="Arial" charset="0"/>
              </a:rPr>
              <a:t>https://www.konftel.com/de/try-a-konftel</a:t>
            </a:r>
          </a:p>
        </p:txBody>
      </p:sp>
      <p:pic>
        <p:nvPicPr>
          <p:cNvPr id="3" name="Grafik 2">
            <a:extLst>
              <a:ext uri="{FF2B5EF4-FFF2-40B4-BE49-F238E27FC236}">
                <a16:creationId xmlns:a16="http://schemas.microsoft.com/office/drawing/2014/main" id="{8B98ED62-B766-48D9-A64D-BF8BE0CCF9FD}"/>
              </a:ext>
            </a:extLst>
          </p:cNvPr>
          <p:cNvPicPr>
            <a:picLocks noChangeAspect="1"/>
          </p:cNvPicPr>
          <p:nvPr/>
        </p:nvPicPr>
        <p:blipFill>
          <a:blip r:embed="rId2"/>
          <a:stretch>
            <a:fillRect/>
          </a:stretch>
        </p:blipFill>
        <p:spPr>
          <a:xfrm>
            <a:off x="3495350" y="2707869"/>
            <a:ext cx="4925995" cy="31458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2456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259" y="4765431"/>
            <a:ext cx="11240429" cy="1705706"/>
          </a:xfrm>
        </p:spPr>
        <p:txBody>
          <a:bodyPr/>
          <a:lstStyle/>
          <a:p>
            <a:pPr algn="ctr"/>
            <a:r>
              <a:rPr lang="de-DE" sz="3600" dirty="0">
                <a:solidFill>
                  <a:schemeClr val="tx1"/>
                </a:solidFill>
              </a:rPr>
              <a:t>Jetzt müssen wir zusammenarbeiten. Mehr denn je.</a:t>
            </a:r>
            <a:br>
              <a:rPr lang="de-DE" sz="3600" dirty="0">
                <a:solidFill>
                  <a:schemeClr val="tx1"/>
                </a:solidFill>
              </a:rPr>
            </a:br>
            <a:br>
              <a:rPr lang="de-DE" sz="3600" dirty="0">
                <a:solidFill>
                  <a:schemeClr val="tx1"/>
                </a:solidFill>
              </a:rPr>
            </a:br>
            <a:r>
              <a:rPr lang="de-DE" sz="3600" dirty="0">
                <a:solidFill>
                  <a:schemeClr val="tx1"/>
                </a:solidFill>
              </a:rPr>
              <a:t>Danke für die Teilnahme!</a:t>
            </a:r>
            <a:br>
              <a:rPr lang="de-DE" sz="3600" dirty="0">
                <a:solidFill>
                  <a:schemeClr val="tx1"/>
                </a:solidFill>
              </a:rPr>
            </a:br>
            <a:r>
              <a:rPr lang="de-DE" sz="3600" dirty="0">
                <a:solidFill>
                  <a:schemeClr val="tx1"/>
                </a:solidFill>
              </a:rPr>
              <a:t>Bleiben sie gesund!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4034" y="871701"/>
            <a:ext cx="3034327" cy="3045191"/>
          </a:xfrm>
          <a:prstGeom prst="rect">
            <a:avLst/>
          </a:prstGeom>
        </p:spPr>
      </p:pic>
    </p:spTree>
    <p:extLst>
      <p:ext uri="{BB962C8B-B14F-4D97-AF65-F5344CB8AC3E}">
        <p14:creationId xmlns:p14="http://schemas.microsoft.com/office/powerpoint/2010/main" val="3746712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p:txBody>
          <a:bodyPr/>
          <a:lstStyle/>
          <a:p>
            <a:pPr algn="l" rtl="0"/>
            <a:r>
              <a:rPr lang="en" b="0" i="0" u="none" baseline="0" dirty="0"/>
              <a:t>Immer mehr arbeiten aus der Ferne. Hybride Teams werden geschaffen, bei denen einige im Homeoffice und andere im Büro arbeiten.</a:t>
            </a:r>
            <a:endParaRPr lang="en" dirty="0"/>
          </a:p>
          <a:p>
            <a:pPr algn="l" rtl="0"/>
            <a:r>
              <a:rPr lang="en" b="0" i="0" u="none" baseline="0" dirty="0"/>
              <a:t>Die Büroräume müssen nach den Abstandsregelungen und für immer mehr Videomeetings eingerichtet werden.</a:t>
            </a:r>
          </a:p>
          <a:p>
            <a:pPr algn="l" rtl="0"/>
            <a:r>
              <a:rPr lang="en" b="0" i="0" u="none" baseline="0" dirty="0"/>
              <a:t>Die Anzahl der Geschäftsreisen sinkt und selbst geschäftskritische Meetings werden online veranstaltet.</a:t>
            </a:r>
          </a:p>
          <a:p>
            <a:endParaRPr lang="en" dirty="0"/>
          </a:p>
          <a:p>
            <a:endParaRPr lang="en" dirty="0"/>
          </a:p>
        </p:txBody>
      </p:sp>
      <p:pic>
        <p:nvPicPr>
          <p:cNvPr id="11" name="Content Placeholder 10"/>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9977" t="17976" r="7999"/>
          <a:stretch/>
        </p:blipFill>
        <p:spPr>
          <a:xfrm>
            <a:off x="6264921" y="2049463"/>
            <a:ext cx="4688184" cy="3124200"/>
          </a:xfrm>
        </p:spPr>
      </p:pic>
      <p:sp>
        <p:nvSpPr>
          <p:cNvPr id="5" name="Title 3"/>
          <p:cNvSpPr>
            <a:spLocks noGrp="1"/>
          </p:cNvSpPr>
          <p:nvPr>
            <p:ph type="title"/>
          </p:nvPr>
        </p:nvSpPr>
        <p:spPr/>
        <p:txBody>
          <a:bodyPr/>
          <a:lstStyle/>
          <a:p>
            <a:pPr algn="l" rtl="0"/>
            <a:r>
              <a:rPr lang="en" b="0" i="0" u="none" baseline="0"/>
              <a:t>Drei klare Veränderungen</a:t>
            </a:r>
            <a:endParaRPr lang="en" sz="1800" dirty="0">
              <a:solidFill>
                <a:schemeClr val="tx1"/>
              </a:solidFill>
              <a:latin typeface="+mn-lt"/>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6683" t="5208" r="6419" b="5572"/>
          <a:stretch/>
        </p:blipFill>
        <p:spPr>
          <a:xfrm>
            <a:off x="6264921" y="2049464"/>
            <a:ext cx="4688184" cy="312419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4921" y="2049464"/>
            <a:ext cx="4686302" cy="3124201"/>
          </a:xfrm>
          <a:prstGeom prst="rect">
            <a:avLst/>
          </a:prstGeom>
        </p:spPr>
      </p:pic>
    </p:spTree>
    <p:extLst>
      <p:ext uri="{BB962C8B-B14F-4D97-AF65-F5344CB8AC3E}">
        <p14:creationId xmlns:p14="http://schemas.microsoft.com/office/powerpoint/2010/main" val="398261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8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9000"/>
                            </p:stCondLst>
                            <p:childTnLst>
                              <p:par>
                                <p:cTn id="9" presetID="10" presetClass="entr" presetSubtype="0" fill="hold" nodeType="afterEffect">
                                  <p:stCondLst>
                                    <p:cond delay="8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rtl="0"/>
            <a:r>
              <a:rPr lang="en" b="0" i="0" u="none" baseline="0"/>
              <a:t>Hybride Arbeitsweisen </a:t>
            </a:r>
            <a:r>
              <a:rPr lang="en" sz="1600" b="0" i="0" u="none" baseline="0">
                <a:solidFill>
                  <a:schemeClr val="tx1"/>
                </a:solidFill>
                <a:latin typeface="+mn-lt"/>
              </a:rPr>
              <a:t>aktuelle Daten </a:t>
            </a:r>
            <a:r>
              <a:rPr lang="en" b="0" i="0" u="none" baseline="0"/>
              <a:t>]</a:t>
            </a:r>
            <a:endParaRPr lang="en" dirty="0"/>
          </a:p>
        </p:txBody>
      </p:sp>
      <p:sp>
        <p:nvSpPr>
          <p:cNvPr id="14" name="Rectangle 13"/>
          <p:cNvSpPr/>
          <p:nvPr/>
        </p:nvSpPr>
        <p:spPr>
          <a:xfrm>
            <a:off x="1231375" y="6091355"/>
            <a:ext cx="6096000" cy="261610"/>
          </a:xfrm>
          <a:prstGeom prst="rect">
            <a:avLst/>
          </a:prstGeom>
        </p:spPr>
        <p:txBody>
          <a:bodyPr>
            <a:spAutoFit/>
          </a:bodyPr>
          <a:lstStyle/>
          <a:p>
            <a:pPr lvl="0" algn="l" rtl="0">
              <a:spcBef>
                <a:spcPts val="600"/>
              </a:spcBef>
              <a:defRPr/>
            </a:pPr>
            <a:r>
              <a:rPr lang="en" sz="1100" b="0" i="1" u="none" baseline="0"/>
              <a:t>Frost &amp; Sullivan 2020, Post-pandemic Growth Opportunity Analysis of the Meetings Market</a:t>
            </a:r>
            <a:endParaRPr lang="en" sz="1100" i="1"/>
          </a:p>
        </p:txBody>
      </p:sp>
      <p:sp>
        <p:nvSpPr>
          <p:cNvPr id="22" name="TextBox 21"/>
          <p:cNvSpPr txBox="1"/>
          <p:nvPr/>
        </p:nvSpPr>
        <p:spPr>
          <a:xfrm>
            <a:off x="1141412" y="1692080"/>
            <a:ext cx="9774237" cy="369332"/>
          </a:xfrm>
          <a:prstGeom prst="rect">
            <a:avLst/>
          </a:prstGeom>
          <a:noFill/>
        </p:spPr>
        <p:txBody>
          <a:bodyPr wrap="square" rtlCol="0">
            <a:spAutoFit/>
          </a:bodyPr>
          <a:lstStyle/>
          <a:p>
            <a:pPr algn="l" rtl="0"/>
            <a:r>
              <a:rPr lang="en" b="0" i="0" u="none" baseline="0" dirty="0"/>
              <a:t>Anteil der Büroarbeitskräfte, die aus der Ferne arbeiten wird sich </a:t>
            </a:r>
            <a:r>
              <a:rPr lang="en" b="1" i="0" u="none" baseline="0" dirty="0">
                <a:solidFill>
                  <a:schemeClr val="accent1"/>
                </a:solidFill>
              </a:rPr>
              <a:t>versechsfachen</a:t>
            </a:r>
            <a:endParaRPr lang="en" b="1" dirty="0">
              <a:solidFill>
                <a:schemeClr val="accent1"/>
              </a:solidFill>
            </a:endParaRPr>
          </a:p>
        </p:txBody>
      </p:sp>
      <p:grpSp>
        <p:nvGrpSpPr>
          <p:cNvPr id="27" name="Grupp 26">
            <a:extLst>
              <a:ext uri="{FF2B5EF4-FFF2-40B4-BE49-F238E27FC236}">
                <a16:creationId xmlns:a16="http://schemas.microsoft.com/office/drawing/2014/main" id="{3A25B051-C9DF-442F-852C-F38A13A046E4}"/>
              </a:ext>
            </a:extLst>
          </p:cNvPr>
          <p:cNvGrpSpPr/>
          <p:nvPr/>
        </p:nvGrpSpPr>
        <p:grpSpPr>
          <a:xfrm>
            <a:off x="844891" y="2527627"/>
            <a:ext cx="3014599" cy="2286369"/>
            <a:chOff x="1499091" y="2036983"/>
            <a:chExt cx="3014599" cy="2286369"/>
          </a:xfrm>
        </p:grpSpPr>
        <p:sp>
          <p:nvSpPr>
            <p:cNvPr id="29" name="TextBox 5">
              <a:extLst>
                <a:ext uri="{FF2B5EF4-FFF2-40B4-BE49-F238E27FC236}">
                  <a16:creationId xmlns:a16="http://schemas.microsoft.com/office/drawing/2014/main" id="{9D9A41DD-4D75-4BB6-A35D-DBF93A503AE4}"/>
                </a:ext>
              </a:extLst>
            </p:cNvPr>
            <p:cNvSpPr txBox="1"/>
            <p:nvPr/>
          </p:nvSpPr>
          <p:spPr>
            <a:xfrm>
              <a:off x="2215052" y="3984798"/>
              <a:ext cx="1582677" cy="338554"/>
            </a:xfrm>
            <a:prstGeom prst="rect">
              <a:avLst/>
            </a:prstGeom>
            <a:noFill/>
          </p:spPr>
          <p:txBody>
            <a:bodyPr wrap="none" rtlCol="0">
              <a:spAutoFit/>
            </a:bodyPr>
            <a:lstStyle/>
            <a:p>
              <a:pPr algn="ctr" rtl="0"/>
              <a:r>
                <a:rPr lang="en" sz="1600" b="0" i="0" u="none" baseline="0"/>
                <a:t>Vor der Pandemie</a:t>
              </a:r>
              <a:endParaRPr lang="en" sz="1600" dirty="0"/>
            </a:p>
          </p:txBody>
        </p:sp>
        <p:grpSp>
          <p:nvGrpSpPr>
            <p:cNvPr id="32" name="Group 27">
              <a:extLst>
                <a:ext uri="{FF2B5EF4-FFF2-40B4-BE49-F238E27FC236}">
                  <a16:creationId xmlns:a16="http://schemas.microsoft.com/office/drawing/2014/main" id="{E884B5B3-FA69-4AB3-AF4F-DECE5C270E96}"/>
                </a:ext>
              </a:extLst>
            </p:cNvPr>
            <p:cNvGrpSpPr/>
            <p:nvPr/>
          </p:nvGrpSpPr>
          <p:grpSpPr>
            <a:xfrm>
              <a:off x="1499091" y="2036983"/>
              <a:ext cx="3014599" cy="1816167"/>
              <a:chOff x="640844" y="2036983"/>
              <a:chExt cx="3014599" cy="1816167"/>
            </a:xfrm>
          </p:grpSpPr>
          <p:graphicFrame>
            <p:nvGraphicFramePr>
              <p:cNvPr id="36" name="Chart 14">
                <a:extLst>
                  <a:ext uri="{FF2B5EF4-FFF2-40B4-BE49-F238E27FC236}">
                    <a16:creationId xmlns:a16="http://schemas.microsoft.com/office/drawing/2014/main" id="{3A813261-0BB2-43A5-B782-C1DA535496E5}"/>
                  </a:ext>
                </a:extLst>
              </p:cNvPr>
              <p:cNvGraphicFramePr/>
              <p:nvPr>
                <p:extLst>
                  <p:ext uri="{D42A27DB-BD31-4B8C-83A1-F6EECF244321}">
                    <p14:modId xmlns:p14="http://schemas.microsoft.com/office/powerpoint/2010/main" val="459890409"/>
                  </p:ext>
                </p:extLst>
              </p:nvPr>
            </p:nvGraphicFramePr>
            <p:xfrm>
              <a:off x="640844" y="2036983"/>
              <a:ext cx="3014599" cy="1816167"/>
            </p:xfrm>
            <a:graphic>
              <a:graphicData uri="http://schemas.openxmlformats.org/drawingml/2006/chart">
                <c:chart xmlns:c="http://schemas.openxmlformats.org/drawingml/2006/chart" xmlns:r="http://schemas.openxmlformats.org/officeDocument/2006/relationships" r:id="rId3"/>
              </a:graphicData>
            </a:graphic>
          </p:graphicFrame>
          <p:sp>
            <p:nvSpPr>
              <p:cNvPr id="38" name="TextBox 15">
                <a:extLst>
                  <a:ext uri="{FF2B5EF4-FFF2-40B4-BE49-F238E27FC236}">
                    <a16:creationId xmlns:a16="http://schemas.microsoft.com/office/drawing/2014/main" id="{30B7BA4C-98E0-4411-BDB1-13282726845B}"/>
                  </a:ext>
                </a:extLst>
              </p:cNvPr>
              <p:cNvSpPr txBox="1"/>
              <p:nvPr/>
            </p:nvSpPr>
            <p:spPr>
              <a:xfrm>
                <a:off x="1899475" y="3063134"/>
                <a:ext cx="514885" cy="307777"/>
              </a:xfrm>
              <a:prstGeom prst="rect">
                <a:avLst/>
              </a:prstGeom>
              <a:noFill/>
            </p:spPr>
            <p:txBody>
              <a:bodyPr wrap="none" rtlCol="0">
                <a:spAutoFit/>
              </a:bodyPr>
              <a:lstStyle/>
              <a:p>
                <a:pPr algn="ctr" rtl="0"/>
                <a:r>
                  <a:rPr lang="en" sz="1400" b="0" i="0" u="none" baseline="0">
                    <a:solidFill>
                      <a:schemeClr val="bg1"/>
                    </a:solidFill>
                    <a:latin typeface="+mj-lt"/>
                  </a:rPr>
                  <a:t>95 %</a:t>
                </a:r>
                <a:endParaRPr lang="en" sz="1400" dirty="0">
                  <a:solidFill>
                    <a:schemeClr val="bg1"/>
                  </a:solidFill>
                  <a:latin typeface="+mj-lt"/>
                </a:endParaRPr>
              </a:p>
            </p:txBody>
          </p:sp>
          <p:sp>
            <p:nvSpPr>
              <p:cNvPr id="39" name="TextBox 16">
                <a:extLst>
                  <a:ext uri="{FF2B5EF4-FFF2-40B4-BE49-F238E27FC236}">
                    <a16:creationId xmlns:a16="http://schemas.microsoft.com/office/drawing/2014/main" id="{D09BBA33-32BF-40DF-9CAE-A70412B6FD62}"/>
                  </a:ext>
                </a:extLst>
              </p:cNvPr>
              <p:cNvSpPr txBox="1"/>
              <p:nvPr/>
            </p:nvSpPr>
            <p:spPr>
              <a:xfrm>
                <a:off x="2036727" y="2189203"/>
                <a:ext cx="410690" cy="307777"/>
              </a:xfrm>
              <a:prstGeom prst="rect">
                <a:avLst/>
              </a:prstGeom>
              <a:noFill/>
            </p:spPr>
            <p:txBody>
              <a:bodyPr wrap="none" rtlCol="0">
                <a:spAutoFit/>
              </a:bodyPr>
              <a:lstStyle/>
              <a:p>
                <a:pPr algn="ctr" rtl="0"/>
                <a:r>
                  <a:rPr lang="en" sz="1400" b="0" i="0" u="none" baseline="0">
                    <a:solidFill>
                      <a:schemeClr val="bg1"/>
                    </a:solidFill>
                    <a:latin typeface="+mj-lt"/>
                  </a:rPr>
                  <a:t>5 %</a:t>
                </a:r>
                <a:endParaRPr lang="en" sz="1400" dirty="0">
                  <a:solidFill>
                    <a:schemeClr val="bg1"/>
                  </a:solidFill>
                  <a:latin typeface="+mj-lt"/>
                </a:endParaRPr>
              </a:p>
            </p:txBody>
          </p:sp>
        </p:grpSp>
      </p:grpSp>
      <p:grpSp>
        <p:nvGrpSpPr>
          <p:cNvPr id="40" name="Group 35">
            <a:extLst>
              <a:ext uri="{FF2B5EF4-FFF2-40B4-BE49-F238E27FC236}">
                <a16:creationId xmlns:a16="http://schemas.microsoft.com/office/drawing/2014/main" id="{784F35A0-DC52-4737-A41E-AC6D4AD04E14}"/>
              </a:ext>
            </a:extLst>
          </p:cNvPr>
          <p:cNvGrpSpPr/>
          <p:nvPr/>
        </p:nvGrpSpPr>
        <p:grpSpPr>
          <a:xfrm>
            <a:off x="3484248" y="2527627"/>
            <a:ext cx="3014599" cy="2286369"/>
            <a:chOff x="4574684" y="2036983"/>
            <a:chExt cx="3014599" cy="2286369"/>
          </a:xfrm>
        </p:grpSpPr>
        <p:sp>
          <p:nvSpPr>
            <p:cNvPr id="41" name="TextBox 6">
              <a:extLst>
                <a:ext uri="{FF2B5EF4-FFF2-40B4-BE49-F238E27FC236}">
                  <a16:creationId xmlns:a16="http://schemas.microsoft.com/office/drawing/2014/main" id="{0C264CD4-6AAE-4EBF-B37D-39E778FE1C88}"/>
                </a:ext>
              </a:extLst>
            </p:cNvPr>
            <p:cNvSpPr txBox="1"/>
            <p:nvPr/>
          </p:nvSpPr>
          <p:spPr>
            <a:xfrm>
              <a:off x="5258360" y="3984798"/>
              <a:ext cx="1647246" cy="338554"/>
            </a:xfrm>
            <a:prstGeom prst="rect">
              <a:avLst/>
            </a:prstGeom>
            <a:noFill/>
          </p:spPr>
          <p:txBody>
            <a:bodyPr wrap="none" rtlCol="0">
              <a:spAutoFit/>
            </a:bodyPr>
            <a:lstStyle/>
            <a:p>
              <a:pPr algn="ctr" rtl="0"/>
              <a:r>
                <a:rPr lang="en" sz="1600" b="0" i="0" u="none" baseline="0"/>
                <a:t>Während der Pandemie</a:t>
              </a:r>
              <a:endParaRPr lang="en" sz="1600" dirty="0"/>
            </a:p>
          </p:txBody>
        </p:sp>
        <p:grpSp>
          <p:nvGrpSpPr>
            <p:cNvPr id="42" name="Group 28">
              <a:extLst>
                <a:ext uri="{FF2B5EF4-FFF2-40B4-BE49-F238E27FC236}">
                  <a16:creationId xmlns:a16="http://schemas.microsoft.com/office/drawing/2014/main" id="{31493758-4331-41FE-A20A-68A1A5891BCF}"/>
                </a:ext>
              </a:extLst>
            </p:cNvPr>
            <p:cNvGrpSpPr/>
            <p:nvPr/>
          </p:nvGrpSpPr>
          <p:grpSpPr>
            <a:xfrm>
              <a:off x="4574684" y="2036983"/>
              <a:ext cx="3014599" cy="1816167"/>
              <a:chOff x="4374159" y="2036983"/>
              <a:chExt cx="3014599" cy="1816167"/>
            </a:xfrm>
          </p:grpSpPr>
          <p:graphicFrame>
            <p:nvGraphicFramePr>
              <p:cNvPr id="43" name="Chart 9">
                <a:extLst>
                  <a:ext uri="{FF2B5EF4-FFF2-40B4-BE49-F238E27FC236}">
                    <a16:creationId xmlns:a16="http://schemas.microsoft.com/office/drawing/2014/main" id="{59643603-66EB-43E5-91F9-69AF79BE7CCA}"/>
                  </a:ext>
                </a:extLst>
              </p:cNvPr>
              <p:cNvGraphicFramePr/>
              <p:nvPr>
                <p:extLst>
                  <p:ext uri="{D42A27DB-BD31-4B8C-83A1-F6EECF244321}">
                    <p14:modId xmlns:p14="http://schemas.microsoft.com/office/powerpoint/2010/main" val="3650649463"/>
                  </p:ext>
                </p:extLst>
              </p:nvPr>
            </p:nvGraphicFramePr>
            <p:xfrm>
              <a:off x="4374159" y="2036983"/>
              <a:ext cx="3014599" cy="1816167"/>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17">
                <a:extLst>
                  <a:ext uri="{FF2B5EF4-FFF2-40B4-BE49-F238E27FC236}">
                    <a16:creationId xmlns:a16="http://schemas.microsoft.com/office/drawing/2014/main" id="{BAFFD0E9-77AF-4D47-8210-1447B592D83F}"/>
                  </a:ext>
                </a:extLst>
              </p:cNvPr>
              <p:cNvSpPr txBox="1"/>
              <p:nvPr/>
            </p:nvSpPr>
            <p:spPr>
              <a:xfrm>
                <a:off x="5261550" y="2747700"/>
                <a:ext cx="526106" cy="307777"/>
              </a:xfrm>
              <a:prstGeom prst="rect">
                <a:avLst/>
              </a:prstGeom>
              <a:noFill/>
            </p:spPr>
            <p:txBody>
              <a:bodyPr wrap="none" rtlCol="0">
                <a:spAutoFit/>
              </a:bodyPr>
              <a:lstStyle/>
              <a:p>
                <a:pPr algn="ctr" rtl="0"/>
                <a:r>
                  <a:rPr lang="en" sz="1400" b="0" i="0" u="none" baseline="0">
                    <a:solidFill>
                      <a:schemeClr val="bg1"/>
                    </a:solidFill>
                    <a:latin typeface="+mj-lt"/>
                  </a:rPr>
                  <a:t>50 %</a:t>
                </a:r>
                <a:endParaRPr lang="en" sz="1400" dirty="0">
                  <a:solidFill>
                    <a:schemeClr val="bg1"/>
                  </a:solidFill>
                  <a:latin typeface="+mj-lt"/>
                </a:endParaRPr>
              </a:p>
            </p:txBody>
          </p:sp>
          <p:sp>
            <p:nvSpPr>
              <p:cNvPr id="45" name="TextBox 18">
                <a:extLst>
                  <a:ext uri="{FF2B5EF4-FFF2-40B4-BE49-F238E27FC236}">
                    <a16:creationId xmlns:a16="http://schemas.microsoft.com/office/drawing/2014/main" id="{B58886B2-A543-41C8-A7B2-179100103AC8}"/>
                  </a:ext>
                </a:extLst>
              </p:cNvPr>
              <p:cNvSpPr txBox="1"/>
              <p:nvPr/>
            </p:nvSpPr>
            <p:spPr>
              <a:xfrm>
                <a:off x="5991467" y="2747700"/>
                <a:ext cx="526106" cy="307777"/>
              </a:xfrm>
              <a:prstGeom prst="rect">
                <a:avLst/>
              </a:prstGeom>
              <a:noFill/>
            </p:spPr>
            <p:txBody>
              <a:bodyPr wrap="none" rtlCol="0">
                <a:spAutoFit/>
              </a:bodyPr>
              <a:lstStyle/>
              <a:p>
                <a:pPr algn="ctr" rtl="0"/>
                <a:r>
                  <a:rPr lang="en" sz="1400" b="0" i="0" u="none" baseline="0">
                    <a:solidFill>
                      <a:schemeClr val="bg1"/>
                    </a:solidFill>
                    <a:latin typeface="+mj-lt"/>
                  </a:rPr>
                  <a:t>50 %</a:t>
                </a:r>
                <a:endParaRPr lang="en" sz="1400" dirty="0">
                  <a:solidFill>
                    <a:schemeClr val="bg1"/>
                  </a:solidFill>
                  <a:latin typeface="+mj-lt"/>
                </a:endParaRPr>
              </a:p>
            </p:txBody>
          </p:sp>
        </p:grpSp>
      </p:grpSp>
      <p:grpSp>
        <p:nvGrpSpPr>
          <p:cNvPr id="46" name="Group 36">
            <a:extLst>
              <a:ext uri="{FF2B5EF4-FFF2-40B4-BE49-F238E27FC236}">
                <a16:creationId xmlns:a16="http://schemas.microsoft.com/office/drawing/2014/main" id="{694A0783-4C7F-4836-BCF8-B5C6F1407B2D}"/>
              </a:ext>
            </a:extLst>
          </p:cNvPr>
          <p:cNvGrpSpPr/>
          <p:nvPr/>
        </p:nvGrpSpPr>
        <p:grpSpPr>
          <a:xfrm>
            <a:off x="6179802" y="2527627"/>
            <a:ext cx="3014599" cy="2286369"/>
            <a:chOff x="7592091" y="2036983"/>
            <a:chExt cx="3014599" cy="2286369"/>
          </a:xfrm>
        </p:grpSpPr>
        <p:sp>
          <p:nvSpPr>
            <p:cNvPr id="47" name="TextBox 7">
              <a:extLst>
                <a:ext uri="{FF2B5EF4-FFF2-40B4-BE49-F238E27FC236}">
                  <a16:creationId xmlns:a16="http://schemas.microsoft.com/office/drawing/2014/main" id="{4FD5D89D-1904-4A73-837E-97AB4C167B6D}"/>
                </a:ext>
              </a:extLst>
            </p:cNvPr>
            <p:cNvSpPr txBox="1"/>
            <p:nvPr/>
          </p:nvSpPr>
          <p:spPr>
            <a:xfrm>
              <a:off x="8322960" y="3984798"/>
              <a:ext cx="1552861" cy="338554"/>
            </a:xfrm>
            <a:prstGeom prst="rect">
              <a:avLst/>
            </a:prstGeom>
            <a:noFill/>
          </p:spPr>
          <p:txBody>
            <a:bodyPr wrap="none" rtlCol="0">
              <a:spAutoFit/>
            </a:bodyPr>
            <a:lstStyle/>
            <a:p>
              <a:pPr algn="ctr" rtl="0"/>
              <a:r>
                <a:rPr lang="en" sz="1600" b="0" i="0" u="none" baseline="0"/>
                <a:t>Nach der Pandemie</a:t>
              </a:r>
              <a:endParaRPr lang="en" sz="1600" dirty="0"/>
            </a:p>
          </p:txBody>
        </p:sp>
        <p:grpSp>
          <p:nvGrpSpPr>
            <p:cNvPr id="48" name="Group 29">
              <a:extLst>
                <a:ext uri="{FF2B5EF4-FFF2-40B4-BE49-F238E27FC236}">
                  <a16:creationId xmlns:a16="http://schemas.microsoft.com/office/drawing/2014/main" id="{80533493-CA03-4F79-8E47-87BFC0E28A70}"/>
                </a:ext>
              </a:extLst>
            </p:cNvPr>
            <p:cNvGrpSpPr/>
            <p:nvPr/>
          </p:nvGrpSpPr>
          <p:grpSpPr>
            <a:xfrm>
              <a:off x="7592091" y="2036983"/>
              <a:ext cx="3014599" cy="1816167"/>
              <a:chOff x="8161582" y="2036983"/>
              <a:chExt cx="3014599" cy="1816167"/>
            </a:xfrm>
          </p:grpSpPr>
          <p:graphicFrame>
            <p:nvGraphicFramePr>
              <p:cNvPr id="49" name="Chart 10">
                <a:extLst>
                  <a:ext uri="{FF2B5EF4-FFF2-40B4-BE49-F238E27FC236}">
                    <a16:creationId xmlns:a16="http://schemas.microsoft.com/office/drawing/2014/main" id="{7D16B0A1-E811-46D8-ACEE-44E96F57F145}"/>
                  </a:ext>
                </a:extLst>
              </p:cNvPr>
              <p:cNvGraphicFramePr/>
              <p:nvPr>
                <p:extLst>
                  <p:ext uri="{D42A27DB-BD31-4B8C-83A1-F6EECF244321}">
                    <p14:modId xmlns:p14="http://schemas.microsoft.com/office/powerpoint/2010/main" val="1144578279"/>
                  </p:ext>
                </p:extLst>
              </p:nvPr>
            </p:nvGraphicFramePr>
            <p:xfrm>
              <a:off x="8161582" y="2036983"/>
              <a:ext cx="3014599" cy="1816167"/>
            </p:xfrm>
            <a:graphic>
              <a:graphicData uri="http://schemas.openxmlformats.org/drawingml/2006/chart">
                <c:chart xmlns:c="http://schemas.openxmlformats.org/drawingml/2006/chart" xmlns:r="http://schemas.openxmlformats.org/officeDocument/2006/relationships" r:id="rId5"/>
              </a:graphicData>
            </a:graphic>
          </p:graphicFrame>
          <p:sp>
            <p:nvSpPr>
              <p:cNvPr id="50" name="TextBox 19">
                <a:extLst>
                  <a:ext uri="{FF2B5EF4-FFF2-40B4-BE49-F238E27FC236}">
                    <a16:creationId xmlns:a16="http://schemas.microsoft.com/office/drawing/2014/main" id="{E7DEBA17-2899-46BD-8383-6870058FD541}"/>
                  </a:ext>
                </a:extLst>
              </p:cNvPr>
              <p:cNvSpPr txBox="1"/>
              <p:nvPr/>
            </p:nvSpPr>
            <p:spPr>
              <a:xfrm>
                <a:off x="9095873" y="3043388"/>
                <a:ext cx="518091" cy="307777"/>
              </a:xfrm>
              <a:prstGeom prst="rect">
                <a:avLst/>
              </a:prstGeom>
              <a:noFill/>
            </p:spPr>
            <p:txBody>
              <a:bodyPr wrap="none" rtlCol="0">
                <a:spAutoFit/>
              </a:bodyPr>
              <a:lstStyle/>
              <a:p>
                <a:pPr algn="ctr" rtl="0"/>
                <a:r>
                  <a:rPr lang="en" sz="1400" b="0" i="0" u="none" baseline="0">
                    <a:solidFill>
                      <a:schemeClr val="bg1"/>
                    </a:solidFill>
                    <a:latin typeface="+mj-lt"/>
                  </a:rPr>
                  <a:t>70 %</a:t>
                </a:r>
                <a:endParaRPr lang="en" sz="1400" dirty="0">
                  <a:solidFill>
                    <a:schemeClr val="bg1"/>
                  </a:solidFill>
                  <a:latin typeface="+mj-lt"/>
                </a:endParaRPr>
              </a:p>
            </p:txBody>
          </p:sp>
          <p:sp>
            <p:nvSpPr>
              <p:cNvPr id="51" name="TextBox 20">
                <a:extLst>
                  <a:ext uri="{FF2B5EF4-FFF2-40B4-BE49-F238E27FC236}">
                    <a16:creationId xmlns:a16="http://schemas.microsoft.com/office/drawing/2014/main" id="{62A9B184-C2B2-4401-96B9-0B322CC0958F}"/>
                  </a:ext>
                </a:extLst>
              </p:cNvPr>
              <p:cNvSpPr txBox="1"/>
              <p:nvPr/>
            </p:nvSpPr>
            <p:spPr>
              <a:xfrm>
                <a:off x="9745338" y="2496980"/>
                <a:ext cx="524503" cy="307777"/>
              </a:xfrm>
              <a:prstGeom prst="rect">
                <a:avLst/>
              </a:prstGeom>
              <a:noFill/>
            </p:spPr>
            <p:txBody>
              <a:bodyPr wrap="none" rtlCol="0">
                <a:spAutoFit/>
              </a:bodyPr>
              <a:lstStyle/>
              <a:p>
                <a:pPr algn="ctr" rtl="0"/>
                <a:r>
                  <a:rPr lang="en" sz="1400" b="0" i="0" u="none" baseline="0">
                    <a:solidFill>
                      <a:schemeClr val="bg1"/>
                    </a:solidFill>
                    <a:latin typeface="+mj-lt"/>
                  </a:rPr>
                  <a:t>30 %</a:t>
                </a:r>
                <a:endParaRPr lang="en" sz="1400" dirty="0">
                  <a:solidFill>
                    <a:schemeClr val="bg1"/>
                  </a:solidFill>
                  <a:latin typeface="+mj-lt"/>
                </a:endParaRPr>
              </a:p>
            </p:txBody>
          </p:sp>
        </p:grpSp>
      </p:grpSp>
      <p:sp>
        <p:nvSpPr>
          <p:cNvPr id="52" name="Rectangle 11">
            <a:extLst>
              <a:ext uri="{FF2B5EF4-FFF2-40B4-BE49-F238E27FC236}">
                <a16:creationId xmlns:a16="http://schemas.microsoft.com/office/drawing/2014/main" id="{43D58CDB-8BC1-43D2-9A70-8C338F29CCD6}"/>
              </a:ext>
            </a:extLst>
          </p:cNvPr>
          <p:cNvSpPr/>
          <p:nvPr/>
        </p:nvSpPr>
        <p:spPr>
          <a:xfrm>
            <a:off x="1141413" y="5293682"/>
            <a:ext cx="6140592" cy="369332"/>
          </a:xfrm>
          <a:prstGeom prst="rect">
            <a:avLst/>
          </a:prstGeom>
        </p:spPr>
        <p:txBody>
          <a:bodyPr wrap="none">
            <a:spAutoFit/>
          </a:bodyPr>
          <a:lstStyle/>
          <a:p>
            <a:pPr algn="l" rtl="0"/>
            <a:r>
              <a:rPr lang="en" b="0" i="0" u="none" baseline="0"/>
              <a:t>Weltweit arbeiten rund 545 Millionen Menschen im Büro ...</a:t>
            </a:r>
            <a:endParaRPr lang="en" dirty="0"/>
          </a:p>
        </p:txBody>
      </p:sp>
      <p:grpSp>
        <p:nvGrpSpPr>
          <p:cNvPr id="30" name="Group 29"/>
          <p:cNvGrpSpPr/>
          <p:nvPr/>
        </p:nvGrpSpPr>
        <p:grpSpPr>
          <a:xfrm>
            <a:off x="9088704" y="3251472"/>
            <a:ext cx="1575467" cy="307777"/>
            <a:chOff x="5998036" y="4970076"/>
            <a:chExt cx="1575467" cy="307777"/>
          </a:xfrm>
        </p:grpSpPr>
        <p:sp>
          <p:nvSpPr>
            <p:cNvPr id="37" name="TextBox 36"/>
            <p:cNvSpPr txBox="1"/>
            <p:nvPr/>
          </p:nvSpPr>
          <p:spPr>
            <a:xfrm>
              <a:off x="6141573" y="4970076"/>
              <a:ext cx="1431930" cy="307777"/>
            </a:xfrm>
            <a:prstGeom prst="rect">
              <a:avLst/>
            </a:prstGeom>
            <a:noFill/>
          </p:spPr>
          <p:txBody>
            <a:bodyPr wrap="none" rtlCol="0">
              <a:spAutoFit/>
            </a:bodyPr>
            <a:lstStyle/>
            <a:p>
              <a:pPr algn="l" rtl="0"/>
              <a:r>
                <a:rPr lang="en" sz="1400" b="0" i="0" u="none" baseline="0"/>
                <a:t>Arbeiten im Büro</a:t>
              </a:r>
              <a:endParaRPr lang="en" sz="1400" dirty="0"/>
            </a:p>
          </p:txBody>
        </p:sp>
        <p:sp>
          <p:nvSpPr>
            <p:cNvPr id="53" name="Oval 52"/>
            <p:cNvSpPr/>
            <p:nvPr/>
          </p:nvSpPr>
          <p:spPr>
            <a:xfrm>
              <a:off x="5998036" y="5045759"/>
              <a:ext cx="156410" cy="15641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a:p>
          </p:txBody>
        </p:sp>
      </p:grpSp>
      <p:grpSp>
        <p:nvGrpSpPr>
          <p:cNvPr id="54" name="Group 53"/>
          <p:cNvGrpSpPr/>
          <p:nvPr/>
        </p:nvGrpSpPr>
        <p:grpSpPr>
          <a:xfrm>
            <a:off x="9088704" y="3668133"/>
            <a:ext cx="1407345" cy="307777"/>
            <a:chOff x="5998036" y="5064390"/>
            <a:chExt cx="1407345" cy="307777"/>
          </a:xfrm>
        </p:grpSpPr>
        <p:sp>
          <p:nvSpPr>
            <p:cNvPr id="55" name="TextBox 54"/>
            <p:cNvSpPr txBox="1"/>
            <p:nvPr/>
          </p:nvSpPr>
          <p:spPr>
            <a:xfrm>
              <a:off x="6141573" y="5064390"/>
              <a:ext cx="1263808" cy="307777"/>
            </a:xfrm>
            <a:prstGeom prst="rect">
              <a:avLst/>
            </a:prstGeom>
            <a:noFill/>
          </p:spPr>
          <p:txBody>
            <a:bodyPr wrap="none" rtlCol="0">
              <a:spAutoFit/>
            </a:bodyPr>
            <a:lstStyle/>
            <a:p>
              <a:pPr algn="l" rtl="0"/>
              <a:r>
                <a:rPr lang="en" sz="1400" b="0" i="0" u="none" baseline="0"/>
                <a:t>Arbeiten im Homeoffice</a:t>
              </a:r>
              <a:endParaRPr lang="en" sz="1400" dirty="0"/>
            </a:p>
          </p:txBody>
        </p:sp>
        <p:sp>
          <p:nvSpPr>
            <p:cNvPr id="56" name="Oval 55"/>
            <p:cNvSpPr/>
            <p:nvPr/>
          </p:nvSpPr>
          <p:spPr>
            <a:xfrm>
              <a:off x="5998036" y="5148169"/>
              <a:ext cx="156410" cy="1564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a:p>
          </p:txBody>
        </p:sp>
      </p:grpSp>
    </p:spTree>
    <p:extLst>
      <p:ext uri="{BB962C8B-B14F-4D97-AF65-F5344CB8AC3E}">
        <p14:creationId xmlns:p14="http://schemas.microsoft.com/office/powerpoint/2010/main" val="1793591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141412" y="2049462"/>
            <a:ext cx="4768734" cy="3124201"/>
          </a:xfrm>
        </p:spPr>
        <p:txBody>
          <a:bodyPr/>
          <a:lstStyle/>
          <a:p>
            <a:pPr algn="l" rtl="0"/>
            <a:r>
              <a:rPr lang="en" b="0" i="0" u="none" baseline="0" dirty="0"/>
              <a:t>Die Arbeitsplätze im Homeoffice müssen dauerhaft und langfristig funktionieren</a:t>
            </a:r>
            <a:endParaRPr lang="en" dirty="0"/>
          </a:p>
          <a:p>
            <a:pPr algn="l" rtl="0"/>
            <a:r>
              <a:rPr lang="en" b="0" i="0" u="none" baseline="0" dirty="0"/>
              <a:t>Benutzerfreundliche und zuverlässige Geräte</a:t>
            </a:r>
          </a:p>
          <a:p>
            <a:pPr algn="l" rtl="0"/>
            <a:r>
              <a:rPr lang="en" b="0" i="0" u="none" baseline="0" dirty="0"/>
              <a:t>Mehr, längere und wichtigere Videomeetings</a:t>
            </a:r>
          </a:p>
          <a:p>
            <a:pPr algn="l" rtl="0"/>
            <a:r>
              <a:rPr lang="en" b="0" i="0" u="none" baseline="0" dirty="0"/>
              <a:t>Dieselben Qualitätsanforderungen wie im Büro</a:t>
            </a:r>
            <a:endParaRPr lang="en" dirty="0"/>
          </a:p>
          <a:p>
            <a:pPr algn="l" rtl="0"/>
            <a:r>
              <a:rPr lang="en" b="0" i="0" u="none" baseline="0" dirty="0"/>
              <a:t>Ergonomie, Licht und Akustik</a:t>
            </a:r>
            <a:endParaRPr lang="en" dirty="0"/>
          </a:p>
          <a:p>
            <a:pPr marL="0" indent="0" algn="l" rtl="0">
              <a:buNone/>
            </a:pPr>
            <a:endParaRPr lang="en" dirty="0"/>
          </a:p>
        </p:txBody>
      </p:sp>
      <p:sp>
        <p:nvSpPr>
          <p:cNvPr id="6" name="Title 5"/>
          <p:cNvSpPr>
            <a:spLocks noGrp="1"/>
          </p:cNvSpPr>
          <p:nvPr>
            <p:ph type="title"/>
          </p:nvPr>
        </p:nvSpPr>
        <p:spPr/>
        <p:txBody>
          <a:bodyPr/>
          <a:lstStyle/>
          <a:p>
            <a:pPr algn="l" rtl="0"/>
            <a:r>
              <a:rPr lang="en" b="0" i="0" u="none" baseline="0"/>
              <a:t>hybride Arbeitsweisen </a:t>
            </a:r>
            <a:r>
              <a:rPr lang="en" sz="1600" b="0" i="0" u="none" baseline="0">
                <a:solidFill>
                  <a:schemeClr val="tx1"/>
                </a:solidFill>
                <a:latin typeface="+mn-lt"/>
              </a:rPr>
              <a:t>im Homeoffice </a:t>
            </a:r>
            <a:r>
              <a:rPr lang="en" b="0" i="0" u="none" baseline="0"/>
              <a:t>]</a:t>
            </a:r>
            <a:endParaRPr lang="en" dirty="0"/>
          </a:p>
        </p:txBody>
      </p:sp>
      <p:pic>
        <p:nvPicPr>
          <p:cNvPr id="11" name="Content Placeholder 10"/>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60168" y="2049462"/>
            <a:ext cx="5205760" cy="3253600"/>
          </a:xfrm>
        </p:spPr>
      </p:pic>
    </p:spTree>
    <p:extLst>
      <p:ext uri="{BB962C8B-B14F-4D97-AF65-F5344CB8AC3E}">
        <p14:creationId xmlns:p14="http://schemas.microsoft.com/office/powerpoint/2010/main" val="824111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algn="l" rtl="0"/>
            <a:r>
              <a:rPr lang="en" b="0" i="0" u="none" baseline="0"/>
              <a:t>Die Aufrechterhaltung des sozialen Abstands erfordert Planung:</a:t>
            </a:r>
            <a:endParaRPr lang="en" dirty="0"/>
          </a:p>
          <a:p>
            <a:pPr lvl="1" algn="l" rtl="0"/>
            <a:r>
              <a:rPr lang="en" b="0" i="0" u="none" baseline="0"/>
              <a:t>In den Sitzungsräumen auf Abstand sitzen</a:t>
            </a:r>
          </a:p>
          <a:p>
            <a:pPr lvl="1" algn="l" rtl="0"/>
            <a:r>
              <a:rPr lang="en" b="0" i="0" u="none" baseline="0"/>
              <a:t>Wichtig, dass alle sehen können/gesehen werden und hören können/gehört werden</a:t>
            </a:r>
          </a:p>
          <a:p>
            <a:pPr lvl="1" algn="l" rtl="0"/>
            <a:r>
              <a:rPr lang="en" b="0" i="0" u="none" baseline="0"/>
              <a:t>Anforderung an Lösungen, die bei Bedarf hoch- und runterskaliert werden können</a:t>
            </a:r>
          </a:p>
          <a:p>
            <a:pPr lvl="1" algn="l" rtl="0"/>
            <a:endParaRPr lang="en" dirty="0"/>
          </a:p>
        </p:txBody>
      </p:sp>
      <p:pic>
        <p:nvPicPr>
          <p:cNvPr id="7" name="Content Placeholder 6"/>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47230" t="12406" r="1070" b="35894"/>
          <a:stretch/>
        </p:blipFill>
        <p:spPr>
          <a:xfrm>
            <a:off x="6267557" y="2049463"/>
            <a:ext cx="4682911" cy="3124200"/>
          </a:xfrm>
        </p:spPr>
      </p:pic>
      <p:sp>
        <p:nvSpPr>
          <p:cNvPr id="4" name="Title 3"/>
          <p:cNvSpPr>
            <a:spLocks noGrp="1"/>
          </p:cNvSpPr>
          <p:nvPr>
            <p:ph type="title"/>
          </p:nvPr>
        </p:nvSpPr>
        <p:spPr/>
        <p:txBody>
          <a:bodyPr/>
          <a:lstStyle/>
          <a:p>
            <a:pPr algn="l" rtl="0"/>
            <a:r>
              <a:rPr lang="en" b="0" i="0" u="none" baseline="0"/>
              <a:t>hybride Arbeitsweisen </a:t>
            </a:r>
            <a:r>
              <a:rPr lang="en" sz="1600" b="0" i="0" u="none" baseline="0">
                <a:solidFill>
                  <a:schemeClr val="tx1"/>
                </a:solidFill>
                <a:latin typeface="+mn-lt"/>
              </a:rPr>
              <a:t>im Büro </a:t>
            </a:r>
            <a:r>
              <a:rPr lang="en" b="0" i="0" u="none" baseline="0"/>
              <a:t>]</a:t>
            </a:r>
            <a:br>
              <a:rPr lang="en"/>
            </a:br>
            <a:endParaRPr lang="en" dirty="0"/>
          </a:p>
        </p:txBody>
      </p:sp>
    </p:spTree>
    <p:extLst>
      <p:ext uri="{BB962C8B-B14F-4D97-AF65-F5344CB8AC3E}">
        <p14:creationId xmlns:p14="http://schemas.microsoft.com/office/powerpoint/2010/main" val="2929560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rtl="0"/>
            <a:r>
              <a:rPr lang="en" b="0" i="0" u="none" baseline="0"/>
              <a:t>hybride Arbeitsweisen </a:t>
            </a:r>
            <a:r>
              <a:rPr lang="en" sz="1600" b="0" i="0" u="none" baseline="0">
                <a:solidFill>
                  <a:schemeClr val="tx1"/>
                </a:solidFill>
                <a:latin typeface="+mn-lt"/>
              </a:rPr>
              <a:t>eingestellte Geschäftsreisen </a:t>
            </a:r>
            <a:r>
              <a:rPr lang="en" b="0" i="0" u="none" baseline="0"/>
              <a:t>]</a:t>
            </a:r>
            <a:endParaRPr lang="en" dirty="0"/>
          </a:p>
        </p:txBody>
      </p:sp>
      <p:sp>
        <p:nvSpPr>
          <p:cNvPr id="8" name="TextBox 7"/>
          <p:cNvSpPr txBox="1"/>
          <p:nvPr/>
        </p:nvSpPr>
        <p:spPr>
          <a:xfrm>
            <a:off x="1186212" y="1680131"/>
            <a:ext cx="7525586" cy="369332"/>
          </a:xfrm>
          <a:prstGeom prst="rect">
            <a:avLst/>
          </a:prstGeom>
          <a:noFill/>
        </p:spPr>
        <p:txBody>
          <a:bodyPr wrap="none" rtlCol="0">
            <a:spAutoFit/>
          </a:bodyPr>
          <a:lstStyle/>
          <a:p>
            <a:pPr algn="l" rtl="0"/>
            <a:r>
              <a:rPr lang="en" b="0" i="0" u="none" baseline="0" dirty="0"/>
              <a:t>Dienstreisen – aktuell keine für lange Zeit und danach nicht mehr so wie früher</a:t>
            </a:r>
            <a:endParaRPr lang="en" dirty="0"/>
          </a:p>
        </p:txBody>
      </p:sp>
      <p:sp>
        <p:nvSpPr>
          <p:cNvPr id="9" name="Rectangle 8"/>
          <p:cNvSpPr/>
          <p:nvPr/>
        </p:nvSpPr>
        <p:spPr>
          <a:xfrm>
            <a:off x="1105458" y="6136810"/>
            <a:ext cx="7056578" cy="261610"/>
          </a:xfrm>
          <a:prstGeom prst="rect">
            <a:avLst/>
          </a:prstGeom>
        </p:spPr>
        <p:txBody>
          <a:bodyPr wrap="square">
            <a:spAutoFit/>
          </a:bodyPr>
          <a:lstStyle>
            <a:defPPr>
              <a:defRPr lang="e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rtl="0">
              <a:spcBef>
                <a:spcPts val="600"/>
              </a:spcBef>
              <a:defRPr/>
            </a:pPr>
            <a:r>
              <a:rPr lang="en" sz="1100" b="0" i="1" u="none" baseline="0"/>
              <a:t>*Global Business Travel Association, 2020 Coronavirus-Umfrage, 13. August 2020</a:t>
            </a:r>
            <a:endParaRPr lang="en" sz="1100" i="1" dirty="0"/>
          </a:p>
        </p:txBody>
      </p:sp>
      <p:sp>
        <p:nvSpPr>
          <p:cNvPr id="11" name="Content Placeholder 10"/>
          <p:cNvSpPr>
            <a:spLocks noGrp="1"/>
          </p:cNvSpPr>
          <p:nvPr>
            <p:ph sz="half" idx="1"/>
          </p:nvPr>
        </p:nvSpPr>
        <p:spPr>
          <a:xfrm>
            <a:off x="1141412" y="2885892"/>
            <a:ext cx="4876800" cy="2725921"/>
          </a:xfrm>
        </p:spPr>
        <p:txBody>
          <a:bodyPr/>
          <a:lstStyle/>
          <a:p>
            <a:pPr algn="l" rtl="0"/>
            <a:r>
              <a:rPr lang="en" b="0" i="0" u="none" baseline="0"/>
              <a:t>78 % ... „Die Geschäftsreisetätigkeit wird sich langsamer erholen als erwartet.“</a:t>
            </a:r>
          </a:p>
          <a:p>
            <a:pPr algn="l" rtl="0"/>
            <a:r>
              <a:rPr lang="en" b="0" i="0" u="none" baseline="0"/>
              <a:t>39 % ... „Auch in drei Jahren werden wir nicht mehr so viel reisen wie vor der Pandemie.“</a:t>
            </a:r>
            <a:endParaRPr lang="en"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63758" y="2487613"/>
            <a:ext cx="4690510" cy="3124200"/>
          </a:xfrm>
        </p:spPr>
      </p:pic>
    </p:spTree>
    <p:extLst>
      <p:ext uri="{BB962C8B-B14F-4D97-AF65-F5344CB8AC3E}">
        <p14:creationId xmlns:p14="http://schemas.microsoft.com/office/powerpoint/2010/main" val="1623019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141412" y="2049462"/>
            <a:ext cx="4582881" cy="3124201"/>
          </a:xfrm>
        </p:spPr>
        <p:txBody>
          <a:bodyPr/>
          <a:lstStyle/>
          <a:p>
            <a:pPr algn="l" rtl="0"/>
            <a:r>
              <a:rPr lang="en" b="0" i="0" u="none" baseline="0"/>
              <a:t>Selbst geschäftskritische Meetings müssen online veranstaltet werden</a:t>
            </a:r>
          </a:p>
          <a:p>
            <a:pPr algn="l" rtl="0"/>
            <a:r>
              <a:rPr lang="en" b="0" i="0" u="none" baseline="0"/>
              <a:t>Einen neuen Kunden zum ersten Mal treffen? </a:t>
            </a:r>
            <a:br>
              <a:rPr lang="en"/>
            </a:br>
            <a:r>
              <a:rPr lang="en" b="0" i="0" u="none" baseline="0"/>
              <a:t>Alles muss perfekt funktionieren</a:t>
            </a:r>
            <a:endParaRPr lang="en" dirty="0"/>
          </a:p>
          <a:p>
            <a:pPr algn="l" rtl="0"/>
            <a:r>
              <a:rPr lang="en" b="0" i="0" u="none" baseline="0"/>
              <a:t>Erforderlich sind zuverlässige Geräte, eine hohe Qualität von Ton und Bild</a:t>
            </a:r>
            <a:endParaRPr lang="en" dirty="0"/>
          </a:p>
          <a:p>
            <a:pPr algn="l" rtl="0"/>
            <a:r>
              <a:rPr lang="en" b="0" i="0" u="none" baseline="0"/>
              <a:t>Einen professionellen Eindruck erzeugen, von zu Hause aus und im Büro</a:t>
            </a:r>
            <a:endParaRPr lang="en" dirty="0"/>
          </a:p>
        </p:txBody>
      </p:sp>
      <p:pic>
        <p:nvPicPr>
          <p:cNvPr id="12" name="Content Placeholder 11"/>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480" t="6586" r="11386" b="9280"/>
          <a:stretch/>
        </p:blipFill>
        <p:spPr>
          <a:xfrm>
            <a:off x="6267557" y="2049463"/>
            <a:ext cx="4682911" cy="3124200"/>
          </a:xfrm>
        </p:spPr>
      </p:pic>
      <p:sp>
        <p:nvSpPr>
          <p:cNvPr id="4" name="Title 3"/>
          <p:cNvSpPr>
            <a:spLocks noGrp="1"/>
          </p:cNvSpPr>
          <p:nvPr>
            <p:ph type="title"/>
          </p:nvPr>
        </p:nvSpPr>
        <p:spPr/>
        <p:txBody>
          <a:bodyPr/>
          <a:lstStyle/>
          <a:p>
            <a:pPr algn="l" rtl="0"/>
            <a:r>
              <a:rPr lang="en" b="0" i="0" u="none" baseline="0"/>
              <a:t>hybride Arbeitsweisen </a:t>
            </a:r>
            <a:r>
              <a:rPr lang="en" sz="1600" b="0" i="0" u="none" baseline="0">
                <a:solidFill>
                  <a:schemeClr val="tx1"/>
                </a:solidFill>
                <a:latin typeface="+mn-lt"/>
              </a:rPr>
              <a:t>eingestellte Geschäftsreisen </a:t>
            </a:r>
            <a:r>
              <a:rPr lang="en" b="0" i="0" u="none" baseline="0"/>
              <a:t>]</a:t>
            </a:r>
            <a:endParaRPr lang="en" dirty="0"/>
          </a:p>
        </p:txBody>
      </p:sp>
    </p:spTree>
    <p:extLst>
      <p:ext uri="{BB962C8B-B14F-4D97-AF65-F5344CB8AC3E}">
        <p14:creationId xmlns:p14="http://schemas.microsoft.com/office/powerpoint/2010/main" val="2003507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9D52B89-BF29-49D5-AB51-01CF1021A12F}"/>
              </a:ext>
            </a:extLst>
          </p:cNvPr>
          <p:cNvSpPr>
            <a:spLocks noGrp="1"/>
          </p:cNvSpPr>
          <p:nvPr>
            <p:ph type="title"/>
          </p:nvPr>
        </p:nvSpPr>
        <p:spPr/>
        <p:txBody>
          <a:bodyPr/>
          <a:lstStyle/>
          <a:p>
            <a:pPr algn="l" rtl="0"/>
            <a:r>
              <a:rPr lang="en" b="0" i="0" u="none" baseline="0"/>
              <a:t>Fünf Erkenntnisse</a:t>
            </a:r>
            <a:endParaRPr lang="en" dirty="0"/>
          </a:p>
        </p:txBody>
      </p:sp>
      <p:grpSp>
        <p:nvGrpSpPr>
          <p:cNvPr id="19" name="Group 18"/>
          <p:cNvGrpSpPr/>
          <p:nvPr/>
        </p:nvGrpSpPr>
        <p:grpSpPr>
          <a:xfrm>
            <a:off x="1018583" y="2017680"/>
            <a:ext cx="1874742" cy="2765282"/>
            <a:chOff x="1018583" y="2017680"/>
            <a:chExt cx="1874742" cy="2765282"/>
          </a:xfrm>
        </p:grpSpPr>
        <p:sp>
          <p:nvSpPr>
            <p:cNvPr id="4" name="Rectangle 3"/>
            <p:cNvSpPr/>
            <p:nvPr/>
          </p:nvSpPr>
          <p:spPr>
            <a:xfrm>
              <a:off x="1018583" y="3428745"/>
              <a:ext cx="1874742" cy="1354217"/>
            </a:xfrm>
            <a:prstGeom prst="rect">
              <a:avLst/>
            </a:prstGeom>
          </p:spPr>
          <p:txBody>
            <a:bodyPr wrap="square">
              <a:spAutoFit/>
            </a:bodyPr>
            <a:lstStyle/>
            <a:p>
              <a:pPr algn="ctr" rtl="0"/>
              <a:r>
                <a:rPr lang="en" b="0" i="0" u="none" baseline="0" dirty="0"/>
                <a:t>1.</a:t>
              </a:r>
            </a:p>
            <a:p>
              <a:pPr algn="ctr" rtl="0"/>
              <a:r>
                <a:rPr lang="en" sz="1600" b="0" i="0" u="none" baseline="0" dirty="0"/>
                <a:t>Achten Sie darauf, dass alle im hybriden Team einbezogen sind</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921" y="2017680"/>
              <a:ext cx="1270065" cy="1270065"/>
            </a:xfrm>
            <a:prstGeom prst="rect">
              <a:avLst/>
            </a:prstGeom>
          </p:spPr>
        </p:pic>
      </p:grpSp>
      <p:grpSp>
        <p:nvGrpSpPr>
          <p:cNvPr id="21" name="Group 20"/>
          <p:cNvGrpSpPr/>
          <p:nvPr/>
        </p:nvGrpSpPr>
        <p:grpSpPr>
          <a:xfrm>
            <a:off x="5542579" y="2017680"/>
            <a:ext cx="2002358" cy="2765282"/>
            <a:chOff x="5542579" y="2017680"/>
            <a:chExt cx="2002358" cy="2765282"/>
          </a:xfrm>
        </p:grpSpPr>
        <p:sp>
          <p:nvSpPr>
            <p:cNvPr id="6" name="Rectangle 5"/>
            <p:cNvSpPr/>
            <p:nvPr/>
          </p:nvSpPr>
          <p:spPr>
            <a:xfrm>
              <a:off x="5542579" y="3428745"/>
              <a:ext cx="2002358" cy="1354217"/>
            </a:xfrm>
            <a:prstGeom prst="rect">
              <a:avLst/>
            </a:prstGeom>
          </p:spPr>
          <p:txBody>
            <a:bodyPr wrap="square">
              <a:spAutoFit/>
            </a:bodyPr>
            <a:lstStyle/>
            <a:p>
              <a:pPr algn="ctr" rtl="0"/>
              <a:r>
                <a:rPr lang="en" b="0" i="0" u="none" baseline="0" dirty="0"/>
                <a:t>3.</a:t>
              </a:r>
            </a:p>
            <a:p>
              <a:pPr algn="ctr" rtl="0"/>
              <a:r>
                <a:rPr lang="en" sz="1600" b="0" i="0" u="none" baseline="0" dirty="0"/>
                <a:t>Erhöhen Sie </a:t>
              </a:r>
              <a:br>
                <a:rPr lang="en" sz="1600" b="0" i="0" u="none" baseline="0" dirty="0"/>
              </a:br>
              <a:r>
                <a:rPr lang="en" sz="1600" b="0" i="0" u="none" baseline="0" dirty="0"/>
                <a:t>den Kompetenzgrad bei der Konferenztechnik</a:t>
              </a:r>
              <a:endParaRPr lang="en" sz="1600"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8725" y="2017680"/>
              <a:ext cx="1270065" cy="1270065"/>
            </a:xfrm>
            <a:prstGeom prst="rect">
              <a:avLst/>
            </a:prstGeom>
          </p:spPr>
        </p:pic>
      </p:grpSp>
      <p:grpSp>
        <p:nvGrpSpPr>
          <p:cNvPr id="20" name="Group 19"/>
          <p:cNvGrpSpPr/>
          <p:nvPr/>
        </p:nvGrpSpPr>
        <p:grpSpPr>
          <a:xfrm>
            <a:off x="3068023" y="2017680"/>
            <a:ext cx="2474556" cy="3011503"/>
            <a:chOff x="3068023" y="2017680"/>
            <a:chExt cx="2474556" cy="3011503"/>
          </a:xfrm>
        </p:grpSpPr>
        <p:sp>
          <p:nvSpPr>
            <p:cNvPr id="5" name="Rectangle 4"/>
            <p:cNvSpPr/>
            <p:nvPr/>
          </p:nvSpPr>
          <p:spPr>
            <a:xfrm>
              <a:off x="3068023" y="3428745"/>
              <a:ext cx="2474556" cy="1600438"/>
            </a:xfrm>
            <a:prstGeom prst="rect">
              <a:avLst/>
            </a:prstGeom>
          </p:spPr>
          <p:txBody>
            <a:bodyPr wrap="square">
              <a:spAutoFit/>
            </a:bodyPr>
            <a:lstStyle/>
            <a:p>
              <a:pPr algn="ctr" rtl="0"/>
              <a:r>
                <a:rPr lang="en" b="0" i="0" u="none" baseline="0" dirty="0"/>
                <a:t>2.</a:t>
              </a:r>
            </a:p>
            <a:p>
              <a:pPr algn="ctr" rtl="0"/>
              <a:r>
                <a:rPr lang="en" sz="1600" b="0" i="0" u="none" baseline="0" dirty="0"/>
                <a:t>Schaffen Sie Bedingungen für gute Videomeetings – bei der Arbeit wie im Homeoffice</a:t>
              </a:r>
              <a:br>
                <a:rPr lang="en" sz="1600" dirty="0"/>
              </a:br>
              <a:endParaRPr lang="en" sz="1600" dirty="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0268" y="2017680"/>
              <a:ext cx="1270065" cy="1270065"/>
            </a:xfrm>
            <a:prstGeom prst="rect">
              <a:avLst/>
            </a:prstGeom>
          </p:spPr>
        </p:pic>
      </p:grpSp>
      <p:grpSp>
        <p:nvGrpSpPr>
          <p:cNvPr id="22" name="Group 21"/>
          <p:cNvGrpSpPr/>
          <p:nvPr/>
        </p:nvGrpSpPr>
        <p:grpSpPr>
          <a:xfrm>
            <a:off x="7693213" y="2017680"/>
            <a:ext cx="1278090" cy="2519061"/>
            <a:chOff x="7693213" y="2017680"/>
            <a:chExt cx="1278090" cy="2519061"/>
          </a:xfrm>
        </p:grpSpPr>
        <p:sp>
          <p:nvSpPr>
            <p:cNvPr id="7" name="Rectangle 6"/>
            <p:cNvSpPr/>
            <p:nvPr/>
          </p:nvSpPr>
          <p:spPr>
            <a:xfrm>
              <a:off x="7693213" y="3428745"/>
              <a:ext cx="1231498" cy="1107996"/>
            </a:xfrm>
            <a:prstGeom prst="rect">
              <a:avLst/>
            </a:prstGeom>
          </p:spPr>
          <p:txBody>
            <a:bodyPr wrap="square">
              <a:spAutoFit/>
            </a:bodyPr>
            <a:lstStyle/>
            <a:p>
              <a:pPr algn="ctr" rtl="0"/>
              <a:r>
                <a:rPr lang="en" b="0" i="0" u="none" baseline="0" dirty="0"/>
                <a:t>4.</a:t>
              </a:r>
            </a:p>
            <a:p>
              <a:pPr algn="ctr" rtl="0"/>
              <a:r>
                <a:rPr lang="en" sz="1600" b="0" i="0" u="none" baseline="0" dirty="0"/>
                <a:t>Rücken Sie den Ton ins Zentrum</a:t>
              </a: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1238" y="2017680"/>
              <a:ext cx="1270065" cy="1270065"/>
            </a:xfrm>
            <a:prstGeom prst="rect">
              <a:avLst/>
            </a:prstGeom>
          </p:spPr>
        </p:pic>
      </p:grpSp>
      <p:grpSp>
        <p:nvGrpSpPr>
          <p:cNvPr id="23" name="Group 22"/>
          <p:cNvGrpSpPr/>
          <p:nvPr/>
        </p:nvGrpSpPr>
        <p:grpSpPr>
          <a:xfrm>
            <a:off x="9338054" y="2017680"/>
            <a:ext cx="1709357" cy="2519061"/>
            <a:chOff x="9338054" y="2017680"/>
            <a:chExt cx="1709357" cy="2519061"/>
          </a:xfrm>
        </p:grpSpPr>
        <p:sp>
          <p:nvSpPr>
            <p:cNvPr id="8" name="Rectangle 7"/>
            <p:cNvSpPr/>
            <p:nvPr/>
          </p:nvSpPr>
          <p:spPr>
            <a:xfrm>
              <a:off x="9338054" y="3428745"/>
              <a:ext cx="1709357" cy="1107996"/>
            </a:xfrm>
            <a:prstGeom prst="rect">
              <a:avLst/>
            </a:prstGeom>
          </p:spPr>
          <p:txBody>
            <a:bodyPr wrap="square">
              <a:spAutoFit/>
            </a:bodyPr>
            <a:lstStyle/>
            <a:p>
              <a:pPr algn="ctr" rtl="0"/>
              <a:r>
                <a:rPr lang="en" b="0" i="0" u="none" baseline="0" dirty="0"/>
                <a:t>5.</a:t>
              </a:r>
            </a:p>
            <a:p>
              <a:pPr algn="ctr" rtl="0"/>
              <a:r>
                <a:rPr lang="en" sz="1600" b="0" i="0" u="none" baseline="0" dirty="0"/>
                <a:t>Steigern </a:t>
              </a:r>
              <a:br>
                <a:rPr lang="en" sz="1600" b="0" i="0" u="none" baseline="0" dirty="0"/>
              </a:br>
              <a:r>
                <a:rPr lang="en" sz="1600" b="0" i="0" u="none" baseline="0" dirty="0"/>
                <a:t>Sie die Bildqualität</a:t>
              </a: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7699" y="2017680"/>
              <a:ext cx="1270065" cy="1270065"/>
            </a:xfrm>
            <a:prstGeom prst="rect">
              <a:avLst/>
            </a:prstGeom>
          </p:spPr>
        </p:pic>
      </p:grpSp>
    </p:spTree>
    <p:extLst>
      <p:ext uri="{BB962C8B-B14F-4D97-AF65-F5344CB8AC3E}">
        <p14:creationId xmlns:p14="http://schemas.microsoft.com/office/powerpoint/2010/main" val="231753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plate Brandon 2019">
  <a:themeElements>
    <a:clrScheme name="Konftel">
      <a:dk1>
        <a:srgbClr val="000000"/>
      </a:dk1>
      <a:lt1>
        <a:srgbClr val="FFFFFF"/>
      </a:lt1>
      <a:dk2>
        <a:srgbClr val="363D46"/>
      </a:dk2>
      <a:lt2>
        <a:srgbClr val="EBEBEB"/>
      </a:lt2>
      <a:accent1>
        <a:srgbClr val="E0861A"/>
      </a:accent1>
      <a:accent2>
        <a:srgbClr val="F9E6D0"/>
      </a:accent2>
      <a:accent3>
        <a:srgbClr val="F4CEA1"/>
      </a:accent3>
      <a:accent4>
        <a:srgbClr val="B0B0B0"/>
      </a:accent4>
      <a:accent5>
        <a:srgbClr val="D3D3D3"/>
      </a:accent5>
      <a:accent6>
        <a:srgbClr val="6DC2FD"/>
      </a:accent6>
      <a:hlink>
        <a:srgbClr val="E0861A"/>
      </a:hlink>
      <a:folHlink>
        <a:srgbClr val="E0861A"/>
      </a:folHlink>
    </a:clrScheme>
    <a:fontScheme name="Konftel 2019">
      <a:majorFont>
        <a:latin typeface="Brandon Text Bold"/>
        <a:ea typeface=""/>
        <a:cs typeface=""/>
      </a:majorFont>
      <a:minorFont>
        <a:latin typeface="Brandon Text Regular"/>
        <a:ea typeface=""/>
        <a:cs typeface=""/>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Konftel PPT Template 160622" id="{55238AC6-02E5-E447-BD0D-29AA81CECFD4}" vid="{29ADBDF0-78A7-FC4F-8720-4A4F5D1E9820}"/>
    </a:ext>
  </a:extLst>
</a:theme>
</file>

<file path=ppt/theme/theme2.xml><?xml version="1.0" encoding="utf-8"?>
<a:theme xmlns:a="http://schemas.openxmlformats.org/drawingml/2006/main" name="1_Template Brandon 2019">
  <a:themeElements>
    <a:clrScheme name="Konftel">
      <a:dk1>
        <a:srgbClr val="000000"/>
      </a:dk1>
      <a:lt1>
        <a:srgbClr val="FFFFFF"/>
      </a:lt1>
      <a:dk2>
        <a:srgbClr val="363D46"/>
      </a:dk2>
      <a:lt2>
        <a:srgbClr val="EBEBEB"/>
      </a:lt2>
      <a:accent1>
        <a:srgbClr val="E0861A"/>
      </a:accent1>
      <a:accent2>
        <a:srgbClr val="F9E6D0"/>
      </a:accent2>
      <a:accent3>
        <a:srgbClr val="F4CEA1"/>
      </a:accent3>
      <a:accent4>
        <a:srgbClr val="B0B0B0"/>
      </a:accent4>
      <a:accent5>
        <a:srgbClr val="D3D3D3"/>
      </a:accent5>
      <a:accent6>
        <a:srgbClr val="6DC2FD"/>
      </a:accent6>
      <a:hlink>
        <a:srgbClr val="E0861A"/>
      </a:hlink>
      <a:folHlink>
        <a:srgbClr val="E0861A"/>
      </a:folHlink>
    </a:clrScheme>
    <a:fontScheme name="Konftel 2019">
      <a:majorFont>
        <a:latin typeface="Brandon Text Bold"/>
        <a:ea typeface=""/>
        <a:cs typeface=""/>
      </a:majorFont>
      <a:minorFont>
        <a:latin typeface="Brandon Text Regular"/>
        <a:ea typeface=""/>
        <a:cs typeface=""/>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Konftel PPT Template 160622" id="{55238AC6-02E5-E447-BD0D-29AA81CECFD4}" vid="{29ADBDF0-78A7-FC4F-8720-4A4F5D1E982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baa052a-6638-4f8f-8850-05d57b525c62">
      <UserInfo>
        <DisplayName>Stefan Eriksson</DisplayName>
        <AccountId>21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2E6D4E9F5C14C04DB59423FAAD43E01D" ma:contentTypeVersion="11" ma:contentTypeDescription="Skapa ett nytt dokument." ma:contentTypeScope="" ma:versionID="b497a340c37d14a7c9bac79673be2f4b">
  <xsd:schema xmlns:xsd="http://www.w3.org/2001/XMLSchema" xmlns:xs="http://www.w3.org/2001/XMLSchema" xmlns:p="http://schemas.microsoft.com/office/2006/metadata/properties" xmlns:ns2="340fe319-ee53-439d-91a9-4259d09e1cc8" xmlns:ns3="fbaa052a-6638-4f8f-8850-05d57b525c62" targetNamespace="http://schemas.microsoft.com/office/2006/metadata/properties" ma:root="true" ma:fieldsID="17cc65b7d2dd553006403ec55a1b9c37" ns2:_="" ns3:_="">
    <xsd:import namespace="340fe319-ee53-439d-91a9-4259d09e1cc8"/>
    <xsd:import namespace="fbaa052a-6638-4f8f-8850-05d57b525c6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0fe319-ee53-439d-91a9-4259d09e1c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aa052a-6638-4f8f-8850-05d57b525c62" elementFormDefault="qualified">
    <xsd:import namespace="http://schemas.microsoft.com/office/2006/documentManagement/types"/>
    <xsd:import namespace="http://schemas.microsoft.com/office/infopath/2007/PartnerControls"/>
    <xsd:element name="SharedWithUsers" ma:index="15"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81216A-B4E6-45D5-AFB1-6013E1918E8C}">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5e335504-ebdd-4c01-b393-c38fca0d78bb"/>
    <ds:schemaRef ds:uri="http://purl.org/dc/elements/1.1/"/>
    <ds:schemaRef ds:uri="http://schemas.microsoft.com/office/2006/metadata/properties"/>
    <ds:schemaRef ds:uri="8b70d05a-845c-405c-b1f9-bf47ad80c7d0"/>
    <ds:schemaRef ds:uri="http://www.w3.org/XML/1998/namespace"/>
    <ds:schemaRef ds:uri="http://purl.org/dc/dcmitype/"/>
    <ds:schemaRef ds:uri="fbaa052a-6638-4f8f-8850-05d57b525c62"/>
  </ds:schemaRefs>
</ds:datastoreItem>
</file>

<file path=customXml/itemProps2.xml><?xml version="1.0" encoding="utf-8"?>
<ds:datastoreItem xmlns:ds="http://schemas.openxmlformats.org/officeDocument/2006/customXml" ds:itemID="{9776113F-A380-459C-8231-38704ED097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0fe319-ee53-439d-91a9-4259d09e1cc8"/>
    <ds:schemaRef ds:uri="fbaa052a-6638-4f8f-8850-05d57b525c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2187B2-B7DF-4A3F-B019-765B794C9C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1169</Words>
  <Application>Microsoft Office PowerPoint</Application>
  <PresentationFormat>Widescreen</PresentationFormat>
  <Paragraphs>151</Paragraphs>
  <Slides>23</Slides>
  <Notes>12</Notes>
  <HiddenSlides>0</HiddenSlides>
  <MMClips>0</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Template Brandon 2019</vt:lpstr>
      <vt:lpstr>1_Template Brandon 2019</vt:lpstr>
      <vt:lpstr>Konftel – “sowohl als auch“ statt “entweder oder“  Effektive Umgebungen für das neue hybride Arbeiten im Besprechungsraum, Büro und Homeoffice </vt:lpstr>
      <vt:lpstr>So gestalten Sie eine effektive hybride Umgebung</vt:lpstr>
      <vt:lpstr>Drei klare Veränderungen</vt:lpstr>
      <vt:lpstr>Hybride Arbeitsweisen aktuelle Daten ]</vt:lpstr>
      <vt:lpstr>hybride Arbeitsweisen im Homeoffice ]</vt:lpstr>
      <vt:lpstr>hybride Arbeitsweisen im Büro ] </vt:lpstr>
      <vt:lpstr>hybride Arbeitsweisen eingestellte Geschäftsreisen ]</vt:lpstr>
      <vt:lpstr>hybride Arbeitsweisen eingestellte Geschäftsreisen ]</vt:lpstr>
      <vt:lpstr>Fünf Erkenntnisse</vt:lpstr>
      <vt:lpstr>Konftel in hybriden Umgebungen</vt:lpstr>
      <vt:lpstr>PowerPoint Presentation</vt:lpstr>
      <vt:lpstr>Portfolio: Videolösungen  BYOM:</vt:lpstr>
      <vt:lpstr>In einer Zeit der Abstandsregelungen</vt:lpstr>
      <vt:lpstr>Konftel c50800 Hybrid Zuverlässige Videokonferenzen</vt:lpstr>
      <vt:lpstr>Konftel Cam50 AUFNAHME IN PERFEKTION</vt:lpstr>
      <vt:lpstr>Konftel Cam20 ALLES IM BLICK. AUCH KLEINSTE DETAILS.</vt:lpstr>
      <vt:lpstr>Bleiben Sie auch im Homeoffice produktiv</vt:lpstr>
      <vt:lpstr>SO FUNKTIONIERT ES</vt:lpstr>
      <vt:lpstr>Produkte geprüft für  barco CX-20, CX-30, CX-50</vt:lpstr>
      <vt:lpstr>PowerPoint Presentation</vt:lpstr>
      <vt:lpstr>PowerPoint Presentation</vt:lpstr>
      <vt:lpstr>PowerPoint Presentation</vt:lpstr>
      <vt:lpstr>Jetzt müssen wir zusammenarbeiten. Mehr denn je.  Danke für die Teilnahme! Bleiben sie gesund!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 gestalten Sie eine  effektive hybride Umgebung</dc:title>
  <dc:creator>Holger Klenner</dc:creator>
  <cp:lastModifiedBy>Lothar Schumann</cp:lastModifiedBy>
  <cp:revision>16</cp:revision>
  <dcterms:created xsi:type="dcterms:W3CDTF">2020-11-11T16:22:01Z</dcterms:created>
  <dcterms:modified xsi:type="dcterms:W3CDTF">2020-12-01T07:15:35Z</dcterms:modified>
</cp:coreProperties>
</file>